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9"/>
  </p:notesMasterIdLst>
  <p:handoutMasterIdLst>
    <p:handoutMasterId r:id="rId40"/>
  </p:handoutMasterIdLst>
  <p:sldIdLst>
    <p:sldId id="263" r:id="rId2"/>
    <p:sldId id="360" r:id="rId3"/>
    <p:sldId id="345" r:id="rId4"/>
    <p:sldId id="333" r:id="rId5"/>
    <p:sldId id="337" r:id="rId6"/>
    <p:sldId id="361" r:id="rId7"/>
    <p:sldId id="325" r:id="rId8"/>
    <p:sldId id="319" r:id="rId9"/>
    <p:sldId id="344" r:id="rId10"/>
    <p:sldId id="347" r:id="rId11"/>
    <p:sldId id="302" r:id="rId12"/>
    <p:sldId id="357" r:id="rId13"/>
    <p:sldId id="348" r:id="rId14"/>
    <p:sldId id="328" r:id="rId15"/>
    <p:sldId id="270" r:id="rId16"/>
    <p:sldId id="329" r:id="rId17"/>
    <p:sldId id="346" r:id="rId18"/>
    <p:sldId id="334" r:id="rId19"/>
    <p:sldId id="308" r:id="rId20"/>
    <p:sldId id="363" r:id="rId21"/>
    <p:sldId id="342" r:id="rId22"/>
    <p:sldId id="343" r:id="rId23"/>
    <p:sldId id="309" r:id="rId24"/>
    <p:sldId id="335" r:id="rId25"/>
    <p:sldId id="362" r:id="rId26"/>
    <p:sldId id="314" r:id="rId27"/>
    <p:sldId id="339" r:id="rId28"/>
    <p:sldId id="353" r:id="rId29"/>
    <p:sldId id="354" r:id="rId30"/>
    <p:sldId id="355" r:id="rId31"/>
    <p:sldId id="340" r:id="rId32"/>
    <p:sldId id="349" r:id="rId33"/>
    <p:sldId id="332" r:id="rId34"/>
    <p:sldId id="350" r:id="rId35"/>
    <p:sldId id="352" r:id="rId36"/>
    <p:sldId id="351" r:id="rId37"/>
    <p:sldId id="264" r:id="rId3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ine Artup" initials="NAR" lastIdx="3"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60" autoAdjust="0"/>
    <p:restoredTop sz="78250" autoAdjust="0"/>
  </p:normalViewPr>
  <p:slideViewPr>
    <p:cSldViewPr>
      <p:cViewPr>
        <p:scale>
          <a:sx n="70" d="100"/>
          <a:sy n="70" d="100"/>
        </p:scale>
        <p:origin x="-4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62"/>
    </p:cViewPr>
  </p:sorterViewPr>
  <p:notesViewPr>
    <p:cSldViewPr>
      <p:cViewPr varScale="1">
        <p:scale>
          <a:sx n="83" d="100"/>
          <a:sy n="83" d="100"/>
        </p:scale>
        <p:origin x="-199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9D296B7-BA69-4F5B-AD4B-1C82D4082905}" type="datetime1">
              <a:rPr lang="en-US"/>
              <a:pPr>
                <a:defRPr/>
              </a:pPr>
              <a:t>6/23/2010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CF5E601-90B0-433F-9CFF-CC50E4A0EE8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34FF1EB-4A5C-4CE7-85E1-2FA922E9B848}" type="slidenum">
              <a:rPr lang="en-GB"/>
              <a:pPr>
                <a:defRPr/>
              </a:pPr>
              <a:t>‹#›</a:t>
            </a:fld>
            <a:endParaRPr lang="en-GB"/>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So buy a ticket if you want to be a match!!!</a:t>
            </a:r>
          </a:p>
          <a:p>
            <a:endParaRPr lang="en-NZ" dirty="0" smtClean="0"/>
          </a:p>
          <a:p>
            <a:endParaRPr lang="en-NZ" dirty="0" smtClean="0"/>
          </a:p>
          <a:p>
            <a:r>
              <a:rPr lang="en-NZ" b="1" dirty="0" smtClean="0"/>
              <a:t>Introduce Volunteer Ambassador Michael Jones video:</a:t>
            </a:r>
          </a:p>
          <a:p>
            <a:pPr lvl="0">
              <a:buFont typeface="Arial" pitchFamily="34" charset="0"/>
              <a:buChar char="•"/>
            </a:pPr>
            <a:r>
              <a:rPr lang="en-US" sz="1200" kern="1200" dirty="0" smtClean="0">
                <a:solidFill>
                  <a:schemeClr val="tx1"/>
                </a:solidFill>
                <a:latin typeface="Arial" pitchFamily="-112" charset="0"/>
                <a:ea typeface="ＭＳ Ｐゴシック" pitchFamily="-112" charset="-128"/>
                <a:cs typeface="ＭＳ Ｐゴシック" pitchFamily="-112" charset="-128"/>
              </a:rPr>
              <a:t>Member of the inaugural RWC 1987 champion New Zealand side </a:t>
            </a:r>
          </a:p>
          <a:p>
            <a:pPr lvl="0">
              <a:buFont typeface="Arial" pitchFamily="34" charset="0"/>
              <a:buChar char="•"/>
            </a:pPr>
            <a:r>
              <a:rPr lang="en-US" sz="1200" kern="1200" dirty="0" smtClean="0">
                <a:solidFill>
                  <a:schemeClr val="tx1"/>
                </a:solidFill>
                <a:latin typeface="Arial" pitchFamily="-112" charset="0"/>
                <a:ea typeface="ＭＳ Ｐゴシック" pitchFamily="-112" charset="-128"/>
                <a:cs typeface="ＭＳ Ｐゴシック" pitchFamily="-112" charset="-128"/>
              </a:rPr>
              <a:t>Scored the first try of the first Rugby World Cup in 1987</a:t>
            </a:r>
          </a:p>
          <a:p>
            <a:pPr lvl="0">
              <a:buFont typeface="Arial" pitchFamily="34" charset="0"/>
              <a:buChar char="•"/>
            </a:pPr>
            <a:r>
              <a:rPr lang="en-US" sz="1200" kern="1200" dirty="0" smtClean="0">
                <a:solidFill>
                  <a:schemeClr val="tx1"/>
                </a:solidFill>
                <a:latin typeface="Arial" pitchFamily="-112" charset="0"/>
                <a:ea typeface="ＭＳ Ｐゴシック" pitchFamily="-112" charset="-128"/>
                <a:cs typeface="ＭＳ Ｐゴシック" pitchFamily="-112" charset="-128"/>
              </a:rPr>
              <a:t>Played 55 Tests for New Zealand from 1987 to 1998</a:t>
            </a:r>
          </a:p>
          <a:p>
            <a:pPr lvl="0">
              <a:buFont typeface="Arial" pitchFamily="34" charset="0"/>
              <a:buChar char="•"/>
            </a:pPr>
            <a:r>
              <a:rPr lang="en-US" sz="1200" kern="1200" dirty="0" smtClean="0">
                <a:solidFill>
                  <a:schemeClr val="tx1"/>
                </a:solidFill>
                <a:latin typeface="Arial" pitchFamily="-112" charset="0"/>
                <a:ea typeface="ＭＳ Ｐゴシック" pitchFamily="-112" charset="-128"/>
                <a:cs typeface="ＭＳ Ｐゴシック" pitchFamily="-112" charset="-128"/>
              </a:rPr>
              <a:t>Coach of Manu Samoa  2004 - 2007</a:t>
            </a:r>
          </a:p>
          <a:p>
            <a:pPr lvl="0">
              <a:buFont typeface="Arial" pitchFamily="34" charset="0"/>
              <a:buChar char="•"/>
            </a:pPr>
            <a:r>
              <a:rPr lang="en-US" sz="1200" kern="1200" dirty="0" smtClean="0">
                <a:solidFill>
                  <a:schemeClr val="tx1"/>
                </a:solidFill>
                <a:latin typeface="Arial" pitchFamily="-112" charset="0"/>
                <a:ea typeface="ＭＳ Ｐゴシック" pitchFamily="-112" charset="-128"/>
                <a:cs typeface="ＭＳ Ｐゴシック" pitchFamily="-112" charset="-128"/>
              </a:rPr>
              <a:t>Founder of the Village Sports Academy which  provides training opportunities for at risk Pacific Island youth in Central and West Auckland </a:t>
            </a:r>
          </a:p>
          <a:p>
            <a:pPr lvl="0">
              <a:buFont typeface="Arial" pitchFamily="34" charset="0"/>
              <a:buChar char="•"/>
            </a:pPr>
            <a:r>
              <a:rPr lang="en-US" sz="1200" kern="1200" dirty="0" smtClean="0">
                <a:solidFill>
                  <a:schemeClr val="tx1"/>
                </a:solidFill>
                <a:latin typeface="Arial" pitchFamily="-112" charset="0"/>
                <a:ea typeface="ＭＳ Ｐゴシック" pitchFamily="-112" charset="-128"/>
                <a:cs typeface="ＭＳ Ｐゴシック" pitchFamily="-112" charset="-128"/>
              </a:rPr>
              <a:t>Chairs a community trust which provides mentoring services to West Auckland schools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16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dirty="0" smtClean="0"/>
              <a:t>For You</a:t>
            </a:r>
          </a:p>
          <a:p>
            <a:pPr>
              <a:buFont typeface="Arial" pitchFamily="34" charset="0"/>
              <a:buChar char="•"/>
            </a:pPr>
            <a:r>
              <a:rPr lang="en-NZ" sz="1200" dirty="0" smtClean="0"/>
              <a:t>Training</a:t>
            </a:r>
          </a:p>
          <a:p>
            <a:pPr>
              <a:buFont typeface="Arial" pitchFamily="34" charset="0"/>
              <a:buChar char="•"/>
            </a:pPr>
            <a:r>
              <a:rPr lang="en-NZ" sz="1200" dirty="0" smtClean="0"/>
              <a:t>Keep your Uniform</a:t>
            </a:r>
          </a:p>
          <a:p>
            <a:pPr>
              <a:buFont typeface="Arial" pitchFamily="34" charset="0"/>
              <a:buChar char="•"/>
            </a:pPr>
            <a:r>
              <a:rPr lang="en-NZ" sz="1200" dirty="0" smtClean="0"/>
              <a:t>Contribution recognised </a:t>
            </a:r>
          </a:p>
          <a:p>
            <a:pPr>
              <a:buFont typeface="Arial" pitchFamily="34" charset="0"/>
              <a:buChar char="•"/>
            </a:pPr>
            <a:r>
              <a:rPr lang="en-NZ" sz="1200" dirty="0" smtClean="0"/>
              <a:t>Fantastic friends</a:t>
            </a:r>
          </a:p>
          <a:p>
            <a:pPr>
              <a:buFont typeface="Arial" pitchFamily="34" charset="0"/>
              <a:buChar char="•"/>
            </a:pPr>
            <a:r>
              <a:rPr lang="en-NZ" sz="1200" dirty="0" smtClean="0"/>
              <a:t>Lifetime memories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NZ" sz="1200" b="0" i="0" u="none" strike="noStrike" kern="0" cap="none" spc="0" normalizeH="0" baseline="0" noProof="0" dirty="0" smtClean="0">
                <a:ln>
                  <a:noFill/>
                </a:ln>
                <a:solidFill>
                  <a:schemeClr val="tx1"/>
                </a:solidFill>
                <a:effectLst/>
                <a:uLnTx/>
                <a:uFillTx/>
                <a:latin typeface="Arial" pitchFamily="-112" charset="0"/>
                <a:ea typeface="ＭＳ Ｐゴシック" pitchFamily="-112" charset="-128"/>
                <a:cs typeface="ＭＳ Ｐゴシック" pitchFamily="-112" charset="-128"/>
              </a:rPr>
              <a:t>Social networking</a:t>
            </a:r>
            <a:r>
              <a:rPr kumimoji="0" lang="en-NZ" sz="1200" b="0" i="0" u="none" strike="noStrike" kern="0" cap="none" spc="0" normalizeH="0" noProof="0" dirty="0" smtClean="0">
                <a:ln>
                  <a:noFill/>
                </a:ln>
                <a:solidFill>
                  <a:schemeClr val="tx1"/>
                </a:solidFill>
                <a:effectLst/>
                <a:uLnTx/>
                <a:uFillTx/>
                <a:latin typeface="Arial" pitchFamily="-112" charset="0"/>
                <a:ea typeface="ＭＳ Ｐゴシック" pitchFamily="-112" charset="-128"/>
                <a:cs typeface="ＭＳ Ｐゴシック" pitchFamily="-112" charset="-128"/>
              </a:rPr>
              <a:t> and Volunteer network (own </a:t>
            </a:r>
            <a:r>
              <a:rPr kumimoji="0" lang="en-NZ" sz="1200" b="0" i="0" u="none" strike="noStrike" kern="0" cap="none" spc="0" normalizeH="0" noProof="0" dirty="0" err="1" smtClean="0">
                <a:ln>
                  <a:noFill/>
                </a:ln>
                <a:solidFill>
                  <a:schemeClr val="tx1"/>
                </a:solidFill>
                <a:effectLst/>
                <a:uLnTx/>
                <a:uFillTx/>
                <a:latin typeface="Arial" pitchFamily="-112" charset="0"/>
                <a:ea typeface="ＭＳ Ｐゴシック" pitchFamily="-112" charset="-128"/>
                <a:cs typeface="ＭＳ Ｐゴシック" pitchFamily="-112" charset="-128"/>
              </a:rPr>
              <a:t>facebook</a:t>
            </a:r>
            <a:r>
              <a:rPr kumimoji="0" lang="en-NZ" sz="1200" b="0" i="0" u="none" strike="noStrike" kern="0" cap="none" spc="0" normalizeH="0" noProof="0" dirty="0" smtClean="0">
                <a:ln>
                  <a:noFill/>
                </a:ln>
                <a:solidFill>
                  <a:schemeClr val="tx1"/>
                </a:solidFill>
                <a:effectLst/>
                <a:uLnTx/>
                <a:uFillTx/>
                <a:latin typeface="Arial" pitchFamily="-112" charset="0"/>
                <a:ea typeface="ＭＳ Ｐゴシック" pitchFamily="-112" charset="-128"/>
                <a:cs typeface="ＭＳ Ｐゴシック" pitchFamily="-112" charset="-128"/>
              </a:rPr>
              <a:t>)</a:t>
            </a:r>
            <a:endParaRPr kumimoji="0" lang="en-NZ" sz="1200" b="0" i="0" u="none" strike="noStrike" kern="0" cap="none" spc="0" normalizeH="0" baseline="0" noProof="0" dirty="0" smtClean="0">
              <a:ln>
                <a:noFill/>
              </a:ln>
              <a:solidFill>
                <a:schemeClr val="tx1"/>
              </a:solidFill>
              <a:effectLst/>
              <a:uLnTx/>
              <a:uFillTx/>
              <a:latin typeface="Arial" pitchFamily="-112" charset="0"/>
              <a:ea typeface="ＭＳ Ｐゴシック" pitchFamily="-112" charset="-128"/>
              <a:cs typeface="ＭＳ Ｐゴシック" pitchFamily="-112" charset="-128"/>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NZ" sz="1200" b="0" i="0" u="none" strike="noStrike" kern="0" cap="none" spc="0" normalizeH="0" baseline="0" noProof="0" dirty="0" smtClean="0">
                <a:ln>
                  <a:noFill/>
                </a:ln>
                <a:solidFill>
                  <a:schemeClr val="tx1"/>
                </a:solidFill>
                <a:effectLst/>
                <a:uLnTx/>
                <a:uFillTx/>
                <a:latin typeface="Arial" pitchFamily="-112" charset="0"/>
                <a:ea typeface="ＭＳ Ｐゴシック" pitchFamily="-112" charset="-128"/>
                <a:cs typeface="ＭＳ Ｐゴシック" pitchFamily="-112" charset="-128"/>
              </a:rPr>
              <a:t>Part of 3</a:t>
            </a:r>
            <a:r>
              <a:rPr kumimoji="0" lang="en-NZ" sz="1200" b="0" i="0" u="none" strike="noStrike" kern="0" cap="none" spc="0" normalizeH="0" baseline="30000" noProof="0" dirty="0" smtClean="0">
                <a:ln>
                  <a:noFill/>
                </a:ln>
                <a:solidFill>
                  <a:schemeClr val="tx1"/>
                </a:solidFill>
                <a:effectLst/>
                <a:uLnTx/>
                <a:uFillTx/>
                <a:latin typeface="Arial" pitchFamily="-112" charset="0"/>
                <a:ea typeface="ＭＳ Ｐゴシック" pitchFamily="-112" charset="-128"/>
                <a:cs typeface="ＭＳ Ｐゴシック" pitchFamily="-112" charset="-128"/>
              </a:rPr>
              <a:t>rd</a:t>
            </a:r>
            <a:r>
              <a:rPr kumimoji="0" lang="en-NZ" sz="1200" b="0" i="0" u="none" strike="noStrike" kern="0" cap="none" spc="0" normalizeH="0" baseline="0" noProof="0" dirty="0" smtClean="0">
                <a:ln>
                  <a:noFill/>
                </a:ln>
                <a:solidFill>
                  <a:schemeClr val="tx1"/>
                </a:solidFill>
                <a:effectLst/>
                <a:uLnTx/>
                <a:uFillTx/>
                <a:latin typeface="Arial" pitchFamily="-112" charset="0"/>
                <a:ea typeface="ＭＳ Ｐゴシック" pitchFamily="-112" charset="-128"/>
                <a:cs typeface="ＭＳ Ｐゴシック" pitchFamily="-112" charset="-128"/>
              </a:rPr>
              <a:t> largest sporting event in the world</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chemeClr val="tx1"/>
                </a:solidFill>
                <a:effectLst/>
                <a:uLnTx/>
                <a:uFillTx/>
                <a:latin typeface="Arial" pitchFamily="-112" charset="0"/>
                <a:ea typeface="ＭＳ Ｐゴシック" pitchFamily="-112" charset="-128"/>
                <a:cs typeface="ＭＳ Ｐゴシック" pitchFamily="-112" charset="-128"/>
              </a:rPr>
              <a:t>Host the world</a:t>
            </a:r>
            <a:endParaRPr kumimoji="0" lang="en-NZ" sz="1200" b="0" i="0" u="none" strike="noStrike" kern="0" cap="none" spc="0" normalizeH="0" baseline="0" noProof="0" dirty="0" smtClean="0">
              <a:ln>
                <a:noFill/>
              </a:ln>
              <a:solidFill>
                <a:schemeClr val="tx1"/>
              </a:solidFill>
              <a:effectLst/>
              <a:uLnTx/>
              <a:uFillTx/>
              <a:latin typeface="Arial" pitchFamily="-112" charset="0"/>
              <a:ea typeface="ＭＳ Ｐゴシック" pitchFamily="-112" charset="-128"/>
              <a:cs typeface="ＭＳ Ｐゴシック" pitchFamily="-112" charset="-128"/>
            </a:endParaRPr>
          </a:p>
          <a:p>
            <a:endParaRPr lang="en-US"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19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NZ" b="1" dirty="0" smtClean="0"/>
              <a:t>“Right person for the role.”</a:t>
            </a:r>
            <a:endParaRPr lang="en-NZ" sz="1200" b="1" dirty="0" smtClean="0"/>
          </a:p>
          <a:p>
            <a:pPr lvl="0">
              <a:buFont typeface="Arial" pitchFamily="34" charset="0"/>
              <a:buChar char="•"/>
            </a:pPr>
            <a:r>
              <a:rPr lang="en-NZ" sz="1200" dirty="0" smtClean="0"/>
              <a:t>Technical skills/experience required for the role</a:t>
            </a:r>
          </a:p>
          <a:p>
            <a:pPr lvl="0">
              <a:buFont typeface="Arial" pitchFamily="34" charset="0"/>
              <a:buChar char="•"/>
            </a:pPr>
            <a:r>
              <a:rPr lang="en-NZ" sz="1200" dirty="0" smtClean="0"/>
              <a:t>Operational requirements (age, time commitment, English speaking ability, accommodation)</a:t>
            </a:r>
          </a:p>
          <a:p>
            <a:pPr lvl="0">
              <a:buFont typeface="Arial" pitchFamily="34" charset="0"/>
              <a:buChar char="•"/>
            </a:pPr>
            <a:r>
              <a:rPr lang="en-NZ" sz="1200" dirty="0" smtClean="0"/>
              <a:t>Understanding of customer service and volunteering</a:t>
            </a:r>
          </a:p>
          <a:p>
            <a:pPr lvl="0">
              <a:buFont typeface="Arial" pitchFamily="34" charset="0"/>
              <a:buChar char="•"/>
            </a:pPr>
            <a:r>
              <a:rPr lang="en-NZ" sz="1200" dirty="0" smtClean="0"/>
              <a:t>Leadership skills / experience</a:t>
            </a:r>
          </a:p>
          <a:p>
            <a:pPr lvl="0">
              <a:buFont typeface="Arial" pitchFamily="34" charset="0"/>
              <a:buChar char="•"/>
            </a:pPr>
            <a:r>
              <a:rPr lang="en-NZ" sz="1200" dirty="0" smtClean="0"/>
              <a:t>Passion about your town/city/region/country</a:t>
            </a:r>
          </a:p>
          <a:p>
            <a:pPr lvl="0">
              <a:buFont typeface="Arial" pitchFamily="34" charset="0"/>
              <a:buChar char="•"/>
            </a:pPr>
            <a:r>
              <a:rPr lang="en-NZ" sz="1200" dirty="0" smtClean="0"/>
              <a:t>Commitment to deliver the BEST hosting experience</a:t>
            </a:r>
          </a:p>
          <a:p>
            <a:endParaRPr lang="en-US"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21</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NZ" sz="1200" dirty="0" smtClean="0"/>
          </a:p>
          <a:p>
            <a:pPr>
              <a:buFont typeface="Arial" pitchFamily="34" charset="0"/>
              <a:buChar char="•"/>
            </a:pPr>
            <a:r>
              <a:rPr lang="en-NZ" sz="1200" dirty="0" smtClean="0"/>
              <a:t>Informal</a:t>
            </a:r>
          </a:p>
          <a:p>
            <a:pPr>
              <a:buFont typeface="Arial" pitchFamily="34" charset="0"/>
              <a:buChar char="•"/>
            </a:pPr>
            <a:r>
              <a:rPr lang="en-NZ" sz="1200" dirty="0" smtClean="0"/>
              <a:t>Max 20 minutes – may need to allow 1-2 hours for queues</a:t>
            </a:r>
          </a:p>
          <a:p>
            <a:pPr>
              <a:buFont typeface="Arial" pitchFamily="34" charset="0"/>
              <a:buChar char="•"/>
            </a:pPr>
            <a:r>
              <a:rPr lang="en-NZ" sz="1200" dirty="0" smtClean="0"/>
              <a:t>Confirm availability, skills and experience</a:t>
            </a:r>
          </a:p>
          <a:p>
            <a:pPr>
              <a:buFont typeface="Arial" pitchFamily="34" charset="0"/>
              <a:buChar char="•"/>
            </a:pPr>
            <a:r>
              <a:rPr lang="en-NZ" sz="1200" dirty="0" smtClean="0"/>
              <a:t>Operational questions and technical questions</a:t>
            </a:r>
          </a:p>
          <a:p>
            <a:pPr>
              <a:buFont typeface="Arial" pitchFamily="34" charset="0"/>
              <a:buChar char="•"/>
            </a:pPr>
            <a:r>
              <a:rPr lang="en-US" sz="1200" dirty="0" smtClean="0"/>
              <a:t>Completed at a regional level</a:t>
            </a:r>
            <a:endParaRPr lang="en-NZ" sz="1200" dirty="0" smtClean="0"/>
          </a:p>
          <a:p>
            <a:endParaRPr lang="en-US"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22</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23</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dirty="0" smtClean="0"/>
              <a:t>Registration</a:t>
            </a:r>
          </a:p>
          <a:p>
            <a:r>
              <a:rPr lang="en-NZ" sz="1200" dirty="0" smtClean="0"/>
              <a:t>Everyone must register online</a:t>
            </a:r>
          </a:p>
          <a:p>
            <a:r>
              <a:rPr lang="en-US" sz="1200" dirty="0" smtClean="0"/>
              <a:t>Everyone will need there own email address</a:t>
            </a:r>
            <a:endParaRPr lang="en-NZ" sz="1200" dirty="0" smtClean="0"/>
          </a:p>
          <a:p>
            <a:r>
              <a:rPr lang="en-NZ" sz="1200" dirty="0" smtClean="0"/>
              <a:t>Online registrations = easy way to communicate with you electronically</a:t>
            </a:r>
          </a:p>
          <a:p>
            <a:r>
              <a:rPr lang="en-NZ" sz="1200" dirty="0" smtClean="0"/>
              <a:t>Everyone can login to update their registration details at any time</a:t>
            </a:r>
            <a:endParaRPr lang="en-US"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27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29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baseline="0" dirty="0" smtClean="0"/>
              <a:t>Almost their ... Just 1 more video to show, then we’ll hand out the magnets and the RNZ 2011 Volunteer team will be here for about the next hour to answer any questions you might have – but please, keep it to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NZ"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NZ" baseline="0" dirty="0" smtClean="0"/>
              <a:t>Beijing Olympics exceeded people’s expectations – including their volunteers.  However, expectation were low.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NZ"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NZ" baseline="0" dirty="0" smtClean="0"/>
              <a:t>New Zealand has a great reputation for being great hosts and a clean green environment filled with adventure and wonder.  The ability to exceed the expectations of visitors for RWC 2011 will depend on the attitude and behaviour of the volunteers.</a:t>
            </a:r>
            <a:endParaRPr lang="en-US" dirty="0" smtClean="0"/>
          </a:p>
          <a:p>
            <a:endParaRPr lang="en-NZ" dirty="0" smtClean="0"/>
          </a:p>
          <a:p>
            <a:r>
              <a:rPr lang="en-NZ" dirty="0" smtClean="0"/>
              <a:t>Here is a promotion video</a:t>
            </a:r>
            <a:r>
              <a:rPr lang="en-NZ" baseline="0" dirty="0" smtClean="0"/>
              <a:t> from NZ 2011 Office – this is the way that New Zealand is being promoted overseas.  It is another inspiring montage of the best that New Zealand has to offer.  Thanks for coming!</a:t>
            </a:r>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35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Introduce Brendon</a:t>
            </a:r>
          </a:p>
          <a:p>
            <a:r>
              <a:rPr lang="en-NZ" dirty="0" smtClean="0"/>
              <a:t>Introduce</a:t>
            </a:r>
            <a:r>
              <a:rPr lang="en-NZ" baseline="0" dirty="0" smtClean="0"/>
              <a:t> the team there</a:t>
            </a:r>
            <a:endParaRPr lang="en-US" dirty="0" smtClean="0"/>
          </a:p>
          <a:p>
            <a:endParaRPr lang="en-NZ" b="1" dirty="0" smtClean="0"/>
          </a:p>
          <a:p>
            <a:r>
              <a:rPr lang="en-NZ" b="1" dirty="0" smtClean="0"/>
              <a:t>Thanks</a:t>
            </a:r>
          </a:p>
          <a:p>
            <a:r>
              <a:rPr lang="en-NZ" dirty="0" smtClean="0"/>
              <a:t>For coming</a:t>
            </a:r>
          </a:p>
          <a:p>
            <a:r>
              <a:rPr lang="en-NZ" dirty="0" smtClean="0"/>
              <a:t>For your time</a:t>
            </a:r>
          </a:p>
          <a:p>
            <a:r>
              <a:rPr lang="en-NZ" dirty="0" smtClean="0"/>
              <a:t>For your commitment</a:t>
            </a:r>
          </a:p>
          <a:p>
            <a:r>
              <a:rPr lang="en-NZ" dirty="0" smtClean="0"/>
              <a:t>For being interested</a:t>
            </a:r>
          </a:p>
          <a:p>
            <a:r>
              <a:rPr lang="en-NZ" dirty="0" smtClean="0"/>
              <a:t>Thanks to</a:t>
            </a:r>
            <a:r>
              <a:rPr lang="en-NZ" baseline="0" dirty="0" smtClean="0"/>
              <a:t> the volunteer hosts that escorted you to the venue and seats</a:t>
            </a:r>
          </a:p>
          <a:p>
            <a:endParaRPr lang="en-NZ" dirty="0" smtClean="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Note:</a:t>
            </a:r>
          </a:p>
          <a:p>
            <a:r>
              <a:rPr lang="en-NZ" dirty="0" smtClean="0"/>
              <a:t>Michael Jones scored the first try of the</a:t>
            </a:r>
            <a:r>
              <a:rPr lang="en-NZ" baseline="0" dirty="0" smtClean="0"/>
              <a:t> first RWC and the first try in the final</a:t>
            </a:r>
            <a:endParaRPr lang="en-US"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dirty="0" smtClean="0"/>
              <a:t>452 Days to go</a:t>
            </a:r>
          </a:p>
          <a:p>
            <a:pPr marL="0" marR="0" indent="0" algn="l" defTabSz="914400" rtl="0" eaLnBrk="0" fontAlgn="base" latinLnBrk="0" hangingPunct="0">
              <a:lnSpc>
                <a:spcPct val="100000"/>
              </a:lnSpc>
              <a:spcBef>
                <a:spcPct val="30000"/>
              </a:spcBef>
              <a:spcAft>
                <a:spcPct val="0"/>
              </a:spcAft>
              <a:buClrTx/>
              <a:buSzTx/>
              <a:buFontTx/>
              <a:buNone/>
              <a:tabLst/>
              <a:defRPr/>
            </a:pPr>
            <a:r>
              <a:rPr lang="en-NZ" dirty="0" smtClean="0"/>
              <a:t>64 Monday’s to go – so there is time</a:t>
            </a:r>
          </a:p>
          <a:p>
            <a:r>
              <a:rPr lang="en-NZ" dirty="0" smtClean="0"/>
              <a:t>65 Staff</a:t>
            </a:r>
          </a:p>
          <a:p>
            <a:r>
              <a:rPr lang="en-NZ" dirty="0" smtClean="0"/>
              <a:t>105 Staff by Cup time</a:t>
            </a:r>
          </a:p>
          <a:p>
            <a:r>
              <a:rPr lang="en-NZ" dirty="0" smtClean="0"/>
              <a:t>5000+ Volunteers</a:t>
            </a:r>
          </a:p>
          <a:p>
            <a:r>
              <a:rPr lang="en-NZ" dirty="0" smtClean="0"/>
              <a:t>Approx 20k workforce – so you’re not alone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NZ" sz="1200" kern="0" dirty="0" smtClean="0">
                <a:solidFill>
                  <a:schemeClr val="tx1"/>
                </a:solidFill>
                <a:latin typeface="Arial" pitchFamily="-112" charset="0"/>
                <a:ea typeface="ＭＳ Ｐゴシック" pitchFamily="-112" charset="-128"/>
                <a:cs typeface="ＭＳ Ｐゴシック" pitchFamily="-112" charset="-128"/>
              </a:rPr>
              <a:t>1.6m Tickets to sell</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NZ" sz="1200" kern="0" dirty="0" smtClean="0">
                <a:solidFill>
                  <a:schemeClr val="tx1"/>
                </a:solidFill>
                <a:latin typeface="Arial" pitchFamily="-112" charset="0"/>
                <a:ea typeface="ＭＳ Ｐゴシック" pitchFamily="-112" charset="-128"/>
                <a:cs typeface="ＭＳ Ｐゴシック" pitchFamily="-112" charset="-128"/>
              </a:rPr>
              <a:t>60-80k Int’l visitors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NZ" sz="1200" b="0" i="0" u="none" strike="noStrike" kern="0" cap="none" spc="0" normalizeH="0" baseline="0" noProof="0" dirty="0" smtClean="0">
                <a:ln>
                  <a:noFill/>
                </a:ln>
                <a:solidFill>
                  <a:schemeClr val="tx1"/>
                </a:solidFill>
                <a:effectLst/>
                <a:uLnTx/>
                <a:uFillTx/>
                <a:latin typeface="Arial" pitchFamily="-112" charset="0"/>
                <a:ea typeface="ＭＳ Ｐゴシック" pitchFamily="-112" charset="-128"/>
                <a:cs typeface="ＭＳ Ｐゴシック" pitchFamily="-112" charset="-128"/>
              </a:rPr>
              <a:t>48 Matches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NZ" sz="1200" kern="0" dirty="0" smtClean="0">
                <a:solidFill>
                  <a:schemeClr val="tx1"/>
                </a:solidFill>
                <a:latin typeface="Arial" pitchFamily="-112" charset="0"/>
                <a:ea typeface="ＭＳ Ｐゴシック" pitchFamily="-112" charset="-128"/>
                <a:cs typeface="ＭＳ Ｐゴシック" pitchFamily="-112" charset="-128"/>
              </a:rPr>
              <a:t>13 Match Venues + </a:t>
            </a:r>
            <a:r>
              <a:rPr kumimoji="0" lang="en-NZ" sz="1200" b="0" i="0" u="none" strike="noStrike" kern="0" cap="none" spc="0" normalizeH="0" baseline="0" noProof="0" dirty="0" smtClean="0">
                <a:ln>
                  <a:noFill/>
                </a:ln>
                <a:solidFill>
                  <a:schemeClr val="tx1"/>
                </a:solidFill>
                <a:effectLst/>
                <a:uLnTx/>
                <a:uFillTx/>
                <a:latin typeface="Arial" pitchFamily="-112" charset="0"/>
                <a:ea typeface="ＭＳ Ｐゴシック" pitchFamily="-112" charset="-128"/>
                <a:cs typeface="ＭＳ Ｐゴシック" pitchFamily="-112" charset="-128"/>
              </a:rPr>
              <a:t>10 Team</a:t>
            </a:r>
            <a:r>
              <a:rPr kumimoji="0" lang="en-NZ" sz="1200" b="0" i="0" u="none" strike="noStrike" kern="0" cap="none" spc="0" normalizeH="0" noProof="0" dirty="0" smtClean="0">
                <a:ln>
                  <a:noFill/>
                </a:ln>
                <a:solidFill>
                  <a:schemeClr val="tx1"/>
                </a:solidFill>
                <a:effectLst/>
                <a:uLnTx/>
                <a:uFillTx/>
                <a:latin typeface="Arial" pitchFamily="-112" charset="0"/>
                <a:ea typeface="ＭＳ Ｐゴシック" pitchFamily="-112" charset="-128"/>
                <a:cs typeface="ＭＳ Ｐゴシック" pitchFamily="-112" charset="-128"/>
              </a:rPr>
              <a:t> Host Towns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NZ" sz="1200" b="0" i="0" u="none" strike="noStrike" kern="0" cap="none" spc="0" normalizeH="0" baseline="0" noProof="0" dirty="0" smtClean="0">
                <a:ln>
                  <a:noFill/>
                </a:ln>
                <a:solidFill>
                  <a:schemeClr val="tx1"/>
                </a:solidFill>
                <a:effectLst/>
                <a:uLnTx/>
                <a:uFillTx/>
                <a:latin typeface="Arial" pitchFamily="-112" charset="0"/>
                <a:ea typeface="ＭＳ Ｐゴシック" pitchFamily="-112" charset="-128"/>
                <a:cs typeface="ＭＳ Ｐゴシック" pitchFamily="-112" charset="-128"/>
              </a:rPr>
              <a:t>4 Billion broadcast audience</a:t>
            </a:r>
          </a:p>
          <a:p>
            <a:endParaRPr lang="en-NZ" dirty="0" smtClean="0"/>
          </a:p>
          <a:p>
            <a:r>
              <a:rPr lang="en-NZ" b="1" dirty="0" smtClean="0"/>
              <a:t>Introduce</a:t>
            </a:r>
            <a:r>
              <a:rPr lang="en-NZ" b="1" baseline="0" dirty="0" smtClean="0"/>
              <a:t> Martin video</a:t>
            </a:r>
            <a:endParaRPr lang="en-US" b="1"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683232D9-AE1B-45CB-8EA2-D4F218539438}" type="slidenum">
              <a:rPr lang="en-GB" smtClean="0"/>
              <a:pPr/>
              <a:t>11</a:t>
            </a:fld>
            <a:endParaRPr lang="en-GB"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lvl="0"/>
            <a:r>
              <a:rPr lang="en-NZ" b="1" dirty="0" smtClean="0"/>
              <a:t>Minimum Requirements</a:t>
            </a:r>
            <a:endParaRPr lang="en-NZ" sz="1200" b="1" dirty="0" smtClean="0"/>
          </a:p>
          <a:p>
            <a:pPr lvl="0"/>
            <a:r>
              <a:rPr lang="en-NZ" sz="1200" dirty="0" smtClean="0"/>
              <a:t>At least 17 at time of application</a:t>
            </a:r>
          </a:p>
          <a:p>
            <a:pPr lvl="0"/>
            <a:r>
              <a:rPr lang="en-NZ" sz="1200" dirty="0" smtClean="0"/>
              <a:t>Minimum number of days/shifts (plus training)</a:t>
            </a:r>
          </a:p>
          <a:p>
            <a:pPr lvl="0"/>
            <a:r>
              <a:rPr lang="en-NZ" sz="1200" dirty="0" smtClean="0"/>
              <a:t>Speak and understand English</a:t>
            </a:r>
          </a:p>
          <a:p>
            <a:pPr lvl="0"/>
            <a:r>
              <a:rPr lang="en-NZ" sz="1200" dirty="0" smtClean="0"/>
              <a:t>Excellent understanding of New Zealand and its culture</a:t>
            </a:r>
          </a:p>
          <a:p>
            <a:pPr lvl="0"/>
            <a:r>
              <a:rPr lang="en-NZ" sz="1200" dirty="0" smtClean="0"/>
              <a:t>Agree to terms and conditions of participation</a:t>
            </a:r>
          </a:p>
          <a:p>
            <a:pPr lvl="0"/>
            <a:r>
              <a:rPr lang="en-NZ" sz="1200" dirty="0" smtClean="0"/>
              <a:t>Willing to undergo Police check (if required for the role)</a:t>
            </a:r>
          </a:p>
          <a:p>
            <a:pPr lvl="0"/>
            <a:r>
              <a:rPr lang="en-US" sz="1200" dirty="0" smtClean="0"/>
              <a:t>Commit to Volunteer Agreement</a:t>
            </a:r>
            <a:endParaRPr lang="en-NZ" sz="1200" dirty="0" smtClean="0"/>
          </a:p>
          <a:p>
            <a:pPr eaLnBrk="1" hangingPunct="1"/>
            <a:endParaRPr lang="en-US" dirty="0" smtClean="0">
              <a:latin typeface="Arial" charset="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NZ" sz="3200" dirty="0" smtClean="0"/>
              <a:t>Also mention that</a:t>
            </a:r>
            <a:r>
              <a:rPr lang="en-NZ" sz="3200" baseline="0" dirty="0" smtClean="0"/>
              <a:t> we have a</a:t>
            </a:r>
            <a:r>
              <a:rPr lang="en-NZ" sz="3200" dirty="0" smtClean="0"/>
              <a:t>lready received 13,500 expressions of interest</a:t>
            </a:r>
            <a:r>
              <a:rPr lang="en-NZ" sz="3200" baseline="0" dirty="0" smtClean="0"/>
              <a:t> - </a:t>
            </a:r>
            <a:r>
              <a:rPr lang="en-NZ" dirty="0" smtClean="0"/>
              <a:t>Many from overseas!</a:t>
            </a:r>
          </a:p>
          <a:p>
            <a:pPr lvl="0"/>
            <a:endParaRPr lang="en-NZ" dirty="0" smtClean="0"/>
          </a:p>
          <a:p>
            <a:pPr lvl="0"/>
            <a:r>
              <a:rPr lang="en-US" sz="1200" kern="1200" dirty="0" smtClean="0">
                <a:solidFill>
                  <a:schemeClr val="tx1"/>
                </a:solidFill>
                <a:latin typeface="Arial" pitchFamily="-112" charset="0"/>
                <a:ea typeface="ＭＳ Ｐゴシック" pitchFamily="-112" charset="-128"/>
                <a:cs typeface="ＭＳ Ｐゴシック" pitchFamily="-112" charset="-128"/>
              </a:rPr>
              <a:t>A once in a lifetime experience -</a:t>
            </a:r>
            <a:r>
              <a:rPr lang="en-US" sz="1200" kern="1200" baseline="0" dirty="0" smtClean="0">
                <a:solidFill>
                  <a:schemeClr val="tx1"/>
                </a:solidFill>
                <a:latin typeface="Arial" pitchFamily="-112" charset="0"/>
                <a:ea typeface="ＭＳ Ｐゴシック" pitchFamily="-112" charset="-128"/>
                <a:cs typeface="ＭＳ Ｐゴシック" pitchFamily="-112" charset="-128"/>
              </a:rPr>
              <a:t> </a:t>
            </a:r>
            <a:r>
              <a:rPr lang="en-US" sz="1200" kern="1200" dirty="0" smtClean="0">
                <a:solidFill>
                  <a:schemeClr val="tx1"/>
                </a:solidFill>
                <a:latin typeface="Arial" pitchFamily="-112" charset="0"/>
                <a:ea typeface="ＭＳ Ｐゴシック" pitchFamily="-112" charset="-128"/>
                <a:cs typeface="ＭＳ Ｐゴシック" pitchFamily="-112" charset="-128"/>
              </a:rPr>
              <a:t>be part of the biggest event of the 2011 year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13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NZ" b="1" dirty="0" smtClean="0"/>
              <a:t>Hard Work</a:t>
            </a:r>
            <a:endParaRPr lang="en-NZ" sz="1200" dirty="0" smtClean="0"/>
          </a:p>
          <a:p>
            <a:pPr lvl="0"/>
            <a:r>
              <a:rPr lang="en-NZ" sz="1200" dirty="0" smtClean="0"/>
              <a:t>6-8 hour shifts</a:t>
            </a:r>
          </a:p>
          <a:p>
            <a:pPr lvl="0"/>
            <a:r>
              <a:rPr lang="en-NZ" sz="1200" dirty="0" smtClean="0"/>
              <a:t>Lots of standing around (sore legs)</a:t>
            </a:r>
          </a:p>
          <a:p>
            <a:pPr lvl="0"/>
            <a:r>
              <a:rPr lang="en-NZ" sz="1200" dirty="0" smtClean="0"/>
              <a:t>Some roles probably very boring some days</a:t>
            </a:r>
          </a:p>
          <a:p>
            <a:pPr lvl="0"/>
            <a:r>
              <a:rPr lang="en-NZ" sz="1200" dirty="0" smtClean="0"/>
              <a:t>Could be cold, wet and dark (may also be sunny and hot!)</a:t>
            </a:r>
          </a:p>
          <a:p>
            <a:pPr lvl="0"/>
            <a:r>
              <a:rPr lang="en-NZ" sz="1200" dirty="0" smtClean="0"/>
              <a:t>Likely to have to assist non-English speaking people</a:t>
            </a:r>
          </a:p>
          <a:p>
            <a:pPr lvl="0"/>
            <a:r>
              <a:rPr lang="en-NZ" sz="1200" dirty="0" smtClean="0"/>
              <a:t>Need to remain positive, upbeat and welcoming at all times</a:t>
            </a:r>
          </a:p>
          <a:p>
            <a:endParaRPr lang="en-US" dirty="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14</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Story</a:t>
            </a:r>
            <a:r>
              <a:rPr lang="en-NZ" baseline="0" dirty="0" smtClean="0"/>
              <a:t> about the Melbourne Volunteers</a:t>
            </a:r>
          </a:p>
          <a:p>
            <a:endParaRPr lang="en-NZ" dirty="0" smtClean="0"/>
          </a:p>
        </p:txBody>
      </p:sp>
      <p:sp>
        <p:nvSpPr>
          <p:cNvPr id="4" name="Slide Number Placeholder 3"/>
          <p:cNvSpPr>
            <a:spLocks noGrp="1"/>
          </p:cNvSpPr>
          <p:nvPr>
            <p:ph type="sldNum" sz="quarter" idx="10"/>
          </p:nvPr>
        </p:nvSpPr>
        <p:spPr/>
        <p:txBody>
          <a:bodyPr/>
          <a:lstStyle/>
          <a:p>
            <a:pPr>
              <a:defRPr/>
            </a:pPr>
            <a:fld id="{A34FF1EB-4A5C-4CE7-85E1-2FA922E9B848}" type="slidenum">
              <a:rPr lang="en-GB" smtClean="0"/>
              <a:pPr>
                <a:defRPr/>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Powerpoint strip_divide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13" descr="RWC_NZ_Script_Linear_Neg.png"/>
          <p:cNvPicPr>
            <a:picLocks noChangeAspect="1"/>
          </p:cNvPicPr>
          <p:nvPr userDrawn="1"/>
        </p:nvPicPr>
        <p:blipFill>
          <a:blip r:embed="rId3"/>
          <a:srcRect/>
          <a:stretch>
            <a:fillRect/>
          </a:stretch>
        </p:blipFill>
        <p:spPr bwMode="auto">
          <a:xfrm>
            <a:off x="5486400" y="6019800"/>
            <a:ext cx="3268663" cy="374650"/>
          </a:xfrm>
          <a:prstGeom prst="rect">
            <a:avLst/>
          </a:prstGeom>
          <a:noFill/>
          <a:ln w="9525">
            <a:noFill/>
            <a:miter lim="800000"/>
            <a:headEnd/>
            <a:tailEnd/>
          </a:ln>
        </p:spPr>
      </p:pic>
      <p:pic>
        <p:nvPicPr>
          <p:cNvPr id="6" name="Picture 12" descr="RWC_2011_FC_Land_Neg.png"/>
          <p:cNvPicPr>
            <a:picLocks noChangeAspect="1"/>
          </p:cNvPicPr>
          <p:nvPr userDrawn="1"/>
        </p:nvPicPr>
        <p:blipFill>
          <a:blip r:embed="rId4"/>
          <a:srcRect/>
          <a:stretch>
            <a:fillRect/>
          </a:stretch>
        </p:blipFill>
        <p:spPr bwMode="auto">
          <a:xfrm>
            <a:off x="304800" y="304800"/>
            <a:ext cx="1355725" cy="509588"/>
          </a:xfrm>
          <a:prstGeom prst="rect">
            <a:avLst/>
          </a:prstGeom>
          <a:noFill/>
          <a:ln w="9525">
            <a:noFill/>
            <a:miter lim="800000"/>
            <a:headEnd/>
            <a:tailEnd/>
          </a:ln>
        </p:spPr>
      </p:pic>
      <p:pic>
        <p:nvPicPr>
          <p:cNvPr id="7" name="Picture 12" descr="RWC_TO_FC_Neg.png"/>
          <p:cNvPicPr>
            <a:picLocks noChangeAspect="1"/>
          </p:cNvPicPr>
          <p:nvPr userDrawn="1"/>
        </p:nvPicPr>
        <p:blipFill>
          <a:blip r:embed="rId5"/>
          <a:srcRect/>
          <a:stretch>
            <a:fillRect/>
          </a:stretch>
        </p:blipFill>
        <p:spPr bwMode="auto">
          <a:xfrm>
            <a:off x="8153400" y="381000"/>
            <a:ext cx="661988" cy="1146175"/>
          </a:xfrm>
          <a:prstGeom prst="rect">
            <a:avLst/>
          </a:prstGeom>
          <a:noFill/>
          <a:ln w="9525">
            <a:noFill/>
            <a:miter lim="800000"/>
            <a:headEnd/>
            <a:tailEnd/>
          </a:ln>
        </p:spPr>
      </p:pic>
      <p:sp>
        <p:nvSpPr>
          <p:cNvPr id="10" name="Title 1"/>
          <p:cNvSpPr>
            <a:spLocks noGrp="1"/>
          </p:cNvSpPr>
          <p:nvPr>
            <p:ph type="ctrTitle"/>
          </p:nvPr>
        </p:nvSpPr>
        <p:spPr>
          <a:xfrm>
            <a:off x="1066800" y="1600200"/>
            <a:ext cx="7772400" cy="1755775"/>
          </a:xfrm>
        </p:spPr>
        <p:txBody>
          <a:bodyPr anchor="b">
            <a:noAutofit/>
          </a:bodyPr>
          <a:lstStyle>
            <a:lvl1pPr algn="r">
              <a:defRPr sz="6000">
                <a:solidFill>
                  <a:schemeClr val="bg1"/>
                </a:solidFill>
              </a:defRPr>
            </a:lvl1pPr>
          </a:lstStyle>
          <a:p>
            <a:r>
              <a:rPr lang="en-US" smtClean="0"/>
              <a:t>Click to edit Master title style</a:t>
            </a:r>
            <a:endParaRPr lang="en-US" dirty="0"/>
          </a:p>
        </p:txBody>
      </p:sp>
      <p:sp>
        <p:nvSpPr>
          <p:cNvPr id="11" name="Subtitle 2"/>
          <p:cNvSpPr>
            <a:spLocks noGrp="1"/>
          </p:cNvSpPr>
          <p:nvPr>
            <p:ph type="subTitle" idx="1"/>
          </p:nvPr>
        </p:nvSpPr>
        <p:spPr>
          <a:xfrm>
            <a:off x="1752600" y="3355975"/>
            <a:ext cx="7086600" cy="1752600"/>
          </a:xfrm>
        </p:spPr>
        <p:txBody>
          <a:bodyPr>
            <a:normAutofit/>
          </a:bodyPr>
          <a:lstStyle>
            <a:lvl1pPr marL="0" indent="0" algn="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8B5FECE-EFE9-4AB1-830B-27A3146D69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8" descr="Powerpoint strip_divide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13" descr="RWC_NZ_Script_Linear_Neg.png"/>
          <p:cNvPicPr>
            <a:picLocks noChangeAspect="1"/>
          </p:cNvPicPr>
          <p:nvPr userDrawn="1"/>
        </p:nvPicPr>
        <p:blipFill>
          <a:blip r:embed="rId3"/>
          <a:srcRect/>
          <a:stretch>
            <a:fillRect/>
          </a:stretch>
        </p:blipFill>
        <p:spPr bwMode="auto">
          <a:xfrm>
            <a:off x="5486400" y="6019800"/>
            <a:ext cx="3268663" cy="374650"/>
          </a:xfrm>
          <a:prstGeom prst="rect">
            <a:avLst/>
          </a:prstGeom>
          <a:noFill/>
          <a:ln w="9525">
            <a:noFill/>
            <a:miter lim="800000"/>
            <a:headEnd/>
            <a:tailEnd/>
          </a:ln>
        </p:spPr>
      </p:pic>
      <p:pic>
        <p:nvPicPr>
          <p:cNvPr id="6" name="Picture 12" descr="RWC_2011_FC_Land_Neg.png"/>
          <p:cNvPicPr>
            <a:picLocks noChangeAspect="1"/>
          </p:cNvPicPr>
          <p:nvPr userDrawn="1"/>
        </p:nvPicPr>
        <p:blipFill>
          <a:blip r:embed="rId4"/>
          <a:srcRect/>
          <a:stretch>
            <a:fillRect/>
          </a:stretch>
        </p:blipFill>
        <p:spPr bwMode="auto">
          <a:xfrm>
            <a:off x="304800" y="304800"/>
            <a:ext cx="1355725" cy="509588"/>
          </a:xfrm>
          <a:prstGeom prst="rect">
            <a:avLst/>
          </a:prstGeom>
          <a:noFill/>
          <a:ln w="9525">
            <a:noFill/>
            <a:miter lim="800000"/>
            <a:headEnd/>
            <a:tailEnd/>
          </a:ln>
        </p:spPr>
      </p:pic>
      <p:pic>
        <p:nvPicPr>
          <p:cNvPr id="7" name="Picture 12" descr="RWC_TO_FC_Neg.png"/>
          <p:cNvPicPr>
            <a:picLocks noChangeAspect="1"/>
          </p:cNvPicPr>
          <p:nvPr userDrawn="1"/>
        </p:nvPicPr>
        <p:blipFill>
          <a:blip r:embed="rId5"/>
          <a:srcRect/>
          <a:stretch>
            <a:fillRect/>
          </a:stretch>
        </p:blipFill>
        <p:spPr bwMode="auto">
          <a:xfrm>
            <a:off x="8153400" y="381000"/>
            <a:ext cx="661988" cy="1146175"/>
          </a:xfrm>
          <a:prstGeom prst="rect">
            <a:avLst/>
          </a:prstGeom>
          <a:noFill/>
          <a:ln w="9525">
            <a:noFill/>
            <a:miter lim="800000"/>
            <a:headEnd/>
            <a:tailEnd/>
          </a:ln>
        </p:spPr>
      </p:pic>
      <p:sp>
        <p:nvSpPr>
          <p:cNvPr id="17" name="Title 1"/>
          <p:cNvSpPr>
            <a:spLocks noGrp="1"/>
          </p:cNvSpPr>
          <p:nvPr>
            <p:ph type="ctrTitle"/>
          </p:nvPr>
        </p:nvSpPr>
        <p:spPr>
          <a:xfrm>
            <a:off x="1343025" y="1600200"/>
            <a:ext cx="7543800" cy="1981200"/>
          </a:xfrm>
        </p:spPr>
        <p:txBody>
          <a:bodyPr anchor="t"/>
          <a:lstStyle>
            <a:lvl1pPr algn="r">
              <a:defRPr sz="15000" b="0" i="0">
                <a:solidFill>
                  <a:schemeClr val="bg1"/>
                </a:solidFill>
                <a:latin typeface="+mj-lt"/>
              </a:defRPr>
            </a:lvl1pPr>
          </a:lstStyle>
          <a:p>
            <a:r>
              <a:rPr lang="en-US" smtClean="0"/>
              <a:t>Click to edit Master title style</a:t>
            </a:r>
            <a:endParaRPr lang="en-US" dirty="0"/>
          </a:p>
        </p:txBody>
      </p:sp>
      <p:sp>
        <p:nvSpPr>
          <p:cNvPr id="18" name="Subtitle 2"/>
          <p:cNvSpPr>
            <a:spLocks noGrp="1"/>
          </p:cNvSpPr>
          <p:nvPr>
            <p:ph type="subTitle" idx="1"/>
          </p:nvPr>
        </p:nvSpPr>
        <p:spPr>
          <a:xfrm>
            <a:off x="2714625" y="3733800"/>
            <a:ext cx="6172200" cy="1752600"/>
          </a:xfrm>
        </p:spPr>
        <p:txBody>
          <a:bodyPr/>
          <a:lstStyle>
            <a:lvl1pPr marL="0" indent="0" algn="r">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610750E1-78B0-4752-ABA1-B3536BA8E874}"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owerpoint strip 3b.jpg"/>
          <p:cNvPicPr>
            <a:picLocks noChangeAspect="1"/>
          </p:cNvPicPr>
          <p:nvPr/>
        </p:nvPicPr>
        <p:blipFill>
          <a:blip r:embed="rId6"/>
          <a:srcRect/>
          <a:stretch>
            <a:fillRect/>
          </a:stretch>
        </p:blipFill>
        <p:spPr bwMode="auto">
          <a:xfrm>
            <a:off x="0" y="0"/>
            <a:ext cx="9144000" cy="6858000"/>
          </a:xfrm>
          <a:prstGeom prst="rect">
            <a:avLst/>
          </a:prstGeom>
          <a:noFill/>
          <a:ln w="9525">
            <a:noFill/>
            <a:miter lim="800000"/>
            <a:headEnd/>
            <a:tailEnd/>
          </a:ln>
        </p:spPr>
      </p:pic>
      <p:sp>
        <p:nvSpPr>
          <p:cNvPr id="1027" name="Rectangle 4"/>
          <p:cNvSpPr>
            <a:spLocks noGrp="1" noChangeArrowheads="1"/>
          </p:cNvSpPr>
          <p:nvPr>
            <p:ph type="title"/>
          </p:nvPr>
        </p:nvSpPr>
        <p:spPr bwMode="auto">
          <a:xfrm>
            <a:off x="633413" y="15240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5"/>
          <p:cNvSpPr>
            <a:spLocks noGrp="1" noChangeArrowheads="1"/>
          </p:cNvSpPr>
          <p:nvPr>
            <p:ph type="body" idx="1"/>
          </p:nvPr>
        </p:nvSpPr>
        <p:spPr bwMode="auto">
          <a:xfrm>
            <a:off x="685800" y="2819400"/>
            <a:ext cx="77724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dt" sz="half" idx="2"/>
          </p:nvPr>
        </p:nvSpPr>
        <p:spPr bwMode="auto">
          <a:xfrm>
            <a:off x="685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bg1"/>
                </a:solidFill>
              </a:defRPr>
            </a:lvl1pPr>
          </a:lstStyle>
          <a:p>
            <a:pPr>
              <a:defRPr/>
            </a:pPr>
            <a:endParaRPr lang="en-US"/>
          </a:p>
        </p:txBody>
      </p:sp>
      <p:sp>
        <p:nvSpPr>
          <p:cNvPr id="12295" name="Rectangle 7"/>
          <p:cNvSpPr>
            <a:spLocks noGrp="1" noChangeArrowheads="1"/>
          </p:cNvSpPr>
          <p:nvPr>
            <p:ph type="ftr" sz="quarter" idx="3"/>
          </p:nvPr>
        </p:nvSpPr>
        <p:spPr bwMode="auto">
          <a:xfrm>
            <a:off x="2673350" y="6553200"/>
            <a:ext cx="2601913"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chemeClr val="bg1"/>
                </a:solidFill>
              </a:defRPr>
            </a:lvl1pPr>
          </a:lstStyle>
          <a:p>
            <a:pPr>
              <a:defRPr/>
            </a:pPr>
            <a:endParaRPr lang="en-US"/>
          </a:p>
        </p:txBody>
      </p:sp>
      <p:sp>
        <p:nvSpPr>
          <p:cNvPr id="12296" name="Rectangle 8"/>
          <p:cNvSpPr>
            <a:spLocks noGrp="1" noChangeArrowheads="1"/>
          </p:cNvSpPr>
          <p:nvPr>
            <p:ph type="sldNum" sz="quarter" idx="4"/>
          </p:nvPr>
        </p:nvSpPr>
        <p:spPr bwMode="auto">
          <a:xfrm>
            <a:off x="7642225" y="6553200"/>
            <a:ext cx="1196975"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a:solidFill>
                  <a:schemeClr val="bg1"/>
                </a:solidFill>
                <a:latin typeface="RWC Regular" pitchFamily="-65" charset="0"/>
              </a:defRPr>
            </a:lvl1pPr>
          </a:lstStyle>
          <a:p>
            <a:pPr>
              <a:defRPr/>
            </a:pPr>
            <a:fld id="{762E4CEE-AAB8-45E7-93F3-9A19519665D9}" type="slidenum">
              <a:rPr lang="en-US"/>
              <a:pPr>
                <a:defRPr/>
              </a:pPr>
              <a:t>‹#›</a:t>
            </a:fld>
            <a:endParaRPr lang="en-US"/>
          </a:p>
        </p:txBody>
      </p:sp>
      <p:pic>
        <p:nvPicPr>
          <p:cNvPr id="9" name="Picture 13" descr="RWC_NZ_Script_Linear_Neg.png"/>
          <p:cNvPicPr>
            <a:picLocks noChangeAspect="1"/>
          </p:cNvPicPr>
          <p:nvPr/>
        </p:nvPicPr>
        <p:blipFill>
          <a:blip r:embed="rId7">
            <a:duotone>
              <a:schemeClr val="tx1"/>
              <a:srgbClr val="FFF1C1"/>
            </a:duotone>
            <a:lum bright="-100000" contrast="100000"/>
          </a:blip>
          <a:srcRect/>
          <a:stretch>
            <a:fillRect/>
          </a:stretch>
        </p:blipFill>
        <p:spPr bwMode="auto">
          <a:xfrm>
            <a:off x="5486400" y="6019800"/>
            <a:ext cx="3268663" cy="374650"/>
          </a:xfrm>
          <a:prstGeom prst="rect">
            <a:avLst/>
          </a:prstGeom>
          <a:noFill/>
          <a:ln w="9525">
            <a:noFill/>
            <a:miter lim="800000"/>
            <a:headEnd/>
            <a:tailEnd/>
          </a:ln>
        </p:spPr>
      </p:pic>
      <p:pic>
        <p:nvPicPr>
          <p:cNvPr id="1033" name="Picture 11" descr="RWC_TO_FC_Neg.png"/>
          <p:cNvPicPr>
            <a:picLocks noChangeAspect="1"/>
          </p:cNvPicPr>
          <p:nvPr/>
        </p:nvPicPr>
        <p:blipFill>
          <a:blip r:embed="rId8"/>
          <a:srcRect/>
          <a:stretch>
            <a:fillRect/>
          </a:stretch>
        </p:blipFill>
        <p:spPr bwMode="auto">
          <a:xfrm>
            <a:off x="8426450" y="152400"/>
            <a:ext cx="441325" cy="762000"/>
          </a:xfrm>
          <a:prstGeom prst="rect">
            <a:avLst/>
          </a:prstGeom>
          <a:noFill/>
          <a:ln w="9525">
            <a:noFill/>
            <a:miter lim="800000"/>
            <a:headEnd/>
            <a:tailEnd/>
          </a:ln>
        </p:spPr>
      </p:pic>
      <p:pic>
        <p:nvPicPr>
          <p:cNvPr id="1034" name="Picture 12" descr="RWC_2011_FC_Land_Neg.png"/>
          <p:cNvPicPr>
            <a:picLocks noChangeAspect="1"/>
          </p:cNvPicPr>
          <p:nvPr/>
        </p:nvPicPr>
        <p:blipFill>
          <a:blip r:embed="rId9"/>
          <a:srcRect/>
          <a:stretch>
            <a:fillRect/>
          </a:stretch>
        </p:blipFill>
        <p:spPr bwMode="auto">
          <a:xfrm>
            <a:off x="381000" y="350838"/>
            <a:ext cx="973138" cy="365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 id="2147483739" r:id="rId2"/>
    <p:sldLayoutId id="2147483741" r:id="rId3"/>
    <p:sldLayoutId id="2147483742" r:id="rId4"/>
  </p:sldLayoutIdLst>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RWC Bold" pitchFamily="34" charset="0"/>
          <a:ea typeface="ＭＳ Ｐゴシック" pitchFamily="-112" charset="-128"/>
          <a:cs typeface="ＭＳ Ｐゴシック" pitchFamily="-112" charset="-128"/>
        </a:defRPr>
      </a:lvl2pPr>
      <a:lvl3pPr algn="l" rtl="0" eaLnBrk="1" fontAlgn="base" hangingPunct="1">
        <a:spcBef>
          <a:spcPct val="0"/>
        </a:spcBef>
        <a:spcAft>
          <a:spcPct val="0"/>
        </a:spcAft>
        <a:defRPr sz="4000">
          <a:solidFill>
            <a:schemeClr val="tx1"/>
          </a:solidFill>
          <a:latin typeface="RWC Bold" pitchFamily="34" charset="0"/>
          <a:ea typeface="ＭＳ Ｐゴシック" pitchFamily="-112" charset="-128"/>
          <a:cs typeface="ＭＳ Ｐゴシック" pitchFamily="-112" charset="-128"/>
        </a:defRPr>
      </a:lvl3pPr>
      <a:lvl4pPr algn="l" rtl="0" eaLnBrk="1" fontAlgn="base" hangingPunct="1">
        <a:spcBef>
          <a:spcPct val="0"/>
        </a:spcBef>
        <a:spcAft>
          <a:spcPct val="0"/>
        </a:spcAft>
        <a:defRPr sz="4000">
          <a:solidFill>
            <a:schemeClr val="tx1"/>
          </a:solidFill>
          <a:latin typeface="RWC Bold" pitchFamily="34" charset="0"/>
          <a:ea typeface="ＭＳ Ｐゴシック" pitchFamily="-112" charset="-128"/>
          <a:cs typeface="ＭＳ Ｐゴシック" pitchFamily="-112" charset="-128"/>
        </a:defRPr>
      </a:lvl4pPr>
      <a:lvl5pPr algn="l" rtl="0" eaLnBrk="1" fontAlgn="base" hangingPunct="1">
        <a:spcBef>
          <a:spcPct val="0"/>
        </a:spcBef>
        <a:spcAft>
          <a:spcPct val="0"/>
        </a:spcAft>
        <a:defRPr sz="4000">
          <a:solidFill>
            <a:schemeClr val="tx1"/>
          </a:solidFill>
          <a:latin typeface="RWC Bold" pitchFamily="34"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4400">
          <a:solidFill>
            <a:schemeClr val="bg1"/>
          </a:solidFill>
          <a:latin typeface="RWC Bold" pitchFamily="34"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4400">
          <a:solidFill>
            <a:schemeClr val="bg1"/>
          </a:solidFill>
          <a:latin typeface="RWC Bold" pitchFamily="34"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4400">
          <a:solidFill>
            <a:schemeClr val="bg1"/>
          </a:solidFill>
          <a:latin typeface="RWC Bold" pitchFamily="34"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4400">
          <a:solidFill>
            <a:schemeClr val="bg1"/>
          </a:solidFill>
          <a:latin typeface="RWC Bold" pitchFamily="34"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4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Documents%20and%20Settings\WardB\Desktop\Public%20Fourm%20Road%20Show\Volunteers_Pt%202_Michael.m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Documents%20and%20Settings\WardB\Desktop\Public%20Fourm%20Road%20Show\RWC2011_Final_Intro_Onward_Large%20MPEG1.m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rugbyworldcup.com/volunte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volunteernet.org.nz/"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Documents%20and%20Settings\WardB\Desktop\Public%20Fourm%20Road%20Show\NZ2011%20NZInc%20DVD%20Mar%202010.mp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Documents%20and%20Settings\WardB\Desktop\Public%20Fourm%20Road%20Show\Volunteers_Pt%201_Martin.m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066800" y="1816101"/>
            <a:ext cx="7772400" cy="1755775"/>
          </a:xfrm>
        </p:spPr>
        <p:txBody>
          <a:bodyPr/>
          <a:lstStyle/>
          <a:p>
            <a:r>
              <a:rPr lang="en-US" dirty="0" smtClean="0"/>
              <a:t>Rugby World Cup 2011</a:t>
            </a:r>
            <a:br>
              <a:rPr lang="en-US" dirty="0" smtClean="0"/>
            </a:br>
            <a:r>
              <a:rPr lang="en-US" dirty="0" smtClean="0"/>
              <a:t>Volunteer Programme</a:t>
            </a:r>
          </a:p>
        </p:txBody>
      </p:sp>
      <p:sp>
        <p:nvSpPr>
          <p:cNvPr id="4099" name="Subtitle 2"/>
          <p:cNvSpPr>
            <a:spLocks noGrp="1"/>
          </p:cNvSpPr>
          <p:nvPr>
            <p:ph type="subTitle" idx="1"/>
          </p:nvPr>
        </p:nvSpPr>
        <p:spPr>
          <a:xfrm>
            <a:off x="1752600" y="4248168"/>
            <a:ext cx="7086600" cy="1752600"/>
          </a:xfrm>
        </p:spPr>
        <p:txBody>
          <a:bodyPr/>
          <a:lstStyle/>
          <a:p>
            <a:r>
              <a:rPr lang="en-US" dirty="0" smtClean="0"/>
              <a:t>Public Forum </a:t>
            </a:r>
          </a:p>
          <a:p>
            <a:r>
              <a:rPr lang="en-US" dirty="0" smtClean="0"/>
              <a:t>June/July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066800" y="1816101"/>
            <a:ext cx="7772400" cy="1755775"/>
          </a:xfrm>
        </p:spPr>
        <p:txBody>
          <a:bodyPr/>
          <a:lstStyle/>
          <a:p>
            <a:r>
              <a:rPr lang="en-NZ" dirty="0" smtClean="0"/>
              <a:t>Keeping it real</a:t>
            </a:r>
          </a:p>
        </p:txBody>
      </p:sp>
      <p:sp>
        <p:nvSpPr>
          <p:cNvPr id="4099" name="Subtitle 2"/>
          <p:cNvSpPr>
            <a:spLocks noGrp="1"/>
          </p:cNvSpPr>
          <p:nvPr>
            <p:ph type="subTitle" idx="1"/>
          </p:nvPr>
        </p:nvSpPr>
        <p:spPr>
          <a:xfrm>
            <a:off x="1752600" y="4248168"/>
            <a:ext cx="7086600" cy="1752600"/>
          </a:xfrm>
        </p:spPr>
        <p:txBody>
          <a:bodyPr/>
          <a:lstStyle/>
          <a:p>
            <a:r>
              <a:rPr lang="en-NZ" dirty="0" smtClean="0"/>
              <a:t>Things you need to know before you register!</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33413" y="1438268"/>
            <a:ext cx="7772400" cy="990600"/>
          </a:xfrm>
        </p:spPr>
        <p:txBody>
          <a:bodyPr/>
          <a:lstStyle/>
          <a:p>
            <a:pPr eaLnBrk="1" hangingPunct="1"/>
            <a:r>
              <a:rPr lang="en-NZ" dirty="0" smtClean="0"/>
              <a:t>Minimum Requirements</a:t>
            </a:r>
            <a:endParaRPr lang="en-US" dirty="0" smtClean="0"/>
          </a:p>
        </p:txBody>
      </p:sp>
      <p:sp>
        <p:nvSpPr>
          <p:cNvPr id="6147" name="Rectangle 3"/>
          <p:cNvSpPr>
            <a:spLocks noGrp="1" noChangeArrowheads="1"/>
          </p:cNvSpPr>
          <p:nvPr>
            <p:ph type="body" idx="1"/>
          </p:nvPr>
        </p:nvSpPr>
        <p:spPr>
          <a:xfrm>
            <a:off x="428596" y="2357430"/>
            <a:ext cx="8286808" cy="3786214"/>
          </a:xfrm>
        </p:spPr>
        <p:txBody>
          <a:bodyPr/>
          <a:lstStyle/>
          <a:p>
            <a:pPr lvl="0"/>
            <a:r>
              <a:rPr lang="en-NZ" sz="2600" dirty="0" smtClean="0"/>
              <a:t>At least 17</a:t>
            </a:r>
          </a:p>
          <a:p>
            <a:pPr lvl="0"/>
            <a:r>
              <a:rPr lang="en-NZ" sz="2600" dirty="0" smtClean="0"/>
              <a:t>Minimum number of days/shifts</a:t>
            </a:r>
          </a:p>
          <a:p>
            <a:pPr lvl="0"/>
            <a:r>
              <a:rPr lang="en-NZ" sz="2600" dirty="0" smtClean="0"/>
              <a:t>Speak and understand English</a:t>
            </a:r>
          </a:p>
          <a:p>
            <a:pPr lvl="0"/>
            <a:r>
              <a:rPr lang="en-NZ" sz="2600" dirty="0" smtClean="0"/>
              <a:t>Excellent understanding of New Zealand and its culture</a:t>
            </a:r>
          </a:p>
          <a:p>
            <a:pPr lvl="0"/>
            <a:r>
              <a:rPr lang="en-NZ" sz="2600" dirty="0" smtClean="0"/>
              <a:t>Agree to terms and conditions</a:t>
            </a:r>
          </a:p>
          <a:p>
            <a:pPr lvl="0"/>
            <a:r>
              <a:rPr lang="en-NZ" sz="2600" dirty="0" smtClean="0"/>
              <a:t>Willing to undergo Police check (if required for the role)</a:t>
            </a:r>
          </a:p>
          <a:p>
            <a:pPr lvl="0"/>
            <a:r>
              <a:rPr lang="en-US" sz="2600" dirty="0" smtClean="0"/>
              <a:t>Commit to Volunteer Agreement</a:t>
            </a:r>
            <a:endParaRPr lang="en-NZ" sz="2600" dirty="0" smtClean="0"/>
          </a:p>
        </p:txBody>
      </p:sp>
      <p:sp>
        <p:nvSpPr>
          <p:cNvPr id="6148" name="Slide Number Placeholder 3"/>
          <p:cNvSpPr>
            <a:spLocks noGrp="1"/>
          </p:cNvSpPr>
          <p:nvPr>
            <p:ph type="sldNum" sz="quarter" idx="12"/>
          </p:nvPr>
        </p:nvSpPr>
        <p:spPr>
          <a:noFill/>
        </p:spPr>
        <p:txBody>
          <a:bodyPr/>
          <a:lstStyle/>
          <a:p>
            <a:fld id="{7F923201-2932-4085-9ECD-D3BE2E83C474}" type="slidenum">
              <a:rPr lang="en-US" smtClean="0"/>
              <a:pPr/>
              <a:t>11</a:t>
            </a:fld>
            <a:endParaRPr lang="en-US" smtClean="0"/>
          </a:p>
        </p:txBody>
      </p:sp>
      <p:pic>
        <p:nvPicPr>
          <p:cNvPr id="5" name="Picture 4" descr="VANOC Interview.JPG"/>
          <p:cNvPicPr>
            <a:picLocks noChangeAspect="1"/>
          </p:cNvPicPr>
          <p:nvPr/>
        </p:nvPicPr>
        <p:blipFill>
          <a:blip r:embed="rId3"/>
          <a:srcRect t="32543"/>
          <a:stretch>
            <a:fillRect/>
          </a:stretch>
        </p:blipFill>
        <p:spPr>
          <a:xfrm>
            <a:off x="6012160" y="1374434"/>
            <a:ext cx="2520280" cy="2266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subTnLst>
                                    <p:animClr>
                                      <p:cBhvr override="childStyle">
                                        <p:cTn dur="1" fill="hold" display="0" masterRel="nextClick" afterEffect="1"/>
                                        <p:tgtEl>
                                          <p:spTgt spid="6147">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subTnLst>
                                    <p:animClr>
                                      <p:cBhvr override="childStyle">
                                        <p:cTn dur="1" fill="hold" display="0" masterRel="nextClick" afterEffect="1"/>
                                        <p:tgtEl>
                                          <p:spTgt spid="6147">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subTnLst>
                                    <p:animClr>
                                      <p:cBhvr override="childStyle">
                                        <p:cTn dur="1" fill="hold" display="0" masterRel="nextClick" afterEffect="1"/>
                                        <p:tgtEl>
                                          <p:spTgt spid="6147">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subTnLst>
                                    <p:animClr>
                                      <p:cBhvr override="childStyle">
                                        <p:cTn dur="1" fill="hold" display="0" masterRel="nextClick" afterEffect="1"/>
                                        <p:tgtEl>
                                          <p:spTgt spid="6147">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subTnLst>
                                    <p:animClr>
                                      <p:cBhvr override="childStyle">
                                        <p:cTn dur="1" fill="hold" display="0" masterRel="nextClick" afterEffect="1"/>
                                        <p:tgtEl>
                                          <p:spTgt spid="6147">
                                            <p:txEl>
                                              <p:pRg st="4" end="4"/>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subTnLst>
                                    <p:animClr>
                                      <p:cBhvr override="childStyle">
                                        <p:cTn dur="1" fill="hold" display="0" masterRel="nextClick" afterEffect="1"/>
                                        <p:tgtEl>
                                          <p:spTgt spid="6147">
                                            <p:txEl>
                                              <p:pRg st="5" end="5"/>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subTnLst>
                                    <p:animClr>
                                      <p:cBhvr override="childStyle">
                                        <p:cTn dur="1" fill="hold" display="0" masterRel="nextClick" afterEffect="1"/>
                                        <p:tgtEl>
                                          <p:spTgt spid="6147">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Core Values</a:t>
            </a:r>
            <a:endParaRPr lang="en-US" sz="3000" b="1" dirty="0"/>
          </a:p>
        </p:txBody>
      </p:sp>
      <p:sp>
        <p:nvSpPr>
          <p:cNvPr id="3" name="Content Placeholder 2"/>
          <p:cNvSpPr>
            <a:spLocks noGrp="1"/>
          </p:cNvSpPr>
          <p:nvPr>
            <p:ph idx="1"/>
          </p:nvPr>
        </p:nvSpPr>
        <p:spPr>
          <a:xfrm>
            <a:off x="685800" y="2357430"/>
            <a:ext cx="7458100" cy="2667000"/>
          </a:xfrm>
        </p:spPr>
        <p:txBody>
          <a:bodyPr/>
          <a:lstStyle/>
          <a:p>
            <a:pPr>
              <a:buNone/>
            </a:pPr>
            <a:r>
              <a:rPr lang="en-NZ" dirty="0" smtClean="0"/>
              <a:t>We need you at all times, to be:</a:t>
            </a:r>
          </a:p>
          <a:p>
            <a:pPr>
              <a:buNone/>
            </a:pPr>
            <a:endParaRPr lang="en-NZ" dirty="0" smtClean="0"/>
          </a:p>
          <a:p>
            <a:r>
              <a:rPr lang="en-NZ" dirty="0" smtClean="0"/>
              <a:t>Committed</a:t>
            </a:r>
            <a:endParaRPr lang="en-US" dirty="0" smtClean="0"/>
          </a:p>
          <a:p>
            <a:r>
              <a:rPr lang="en-NZ" dirty="0" smtClean="0"/>
              <a:t>Passionate</a:t>
            </a:r>
            <a:endParaRPr lang="en-US" dirty="0" smtClean="0"/>
          </a:p>
          <a:p>
            <a:r>
              <a:rPr lang="en-NZ" dirty="0" smtClean="0"/>
              <a:t>Motivated</a:t>
            </a:r>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12</a:t>
            </a:fld>
            <a:endParaRPr lang="en-US"/>
          </a:p>
        </p:txBody>
      </p:sp>
      <p:sp>
        <p:nvSpPr>
          <p:cNvPr id="5" name="Content Placeholder 2"/>
          <p:cNvSpPr txBox="1">
            <a:spLocks/>
          </p:cNvSpPr>
          <p:nvPr/>
        </p:nvSpPr>
        <p:spPr bwMode="auto">
          <a:xfrm>
            <a:off x="3643306" y="2898790"/>
            <a:ext cx="5357850" cy="275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NZ" sz="3000" b="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NZ" sz="3000" kern="0" dirty="0" smtClean="0">
                <a:latin typeface="+mn-lt"/>
                <a:ea typeface="+mn-ea"/>
              </a:rPr>
              <a:t>Proud and positive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NZ" sz="3000" b="0" i="0" u="none" strike="noStrike" kern="0" cap="none" spc="0" normalizeH="0" baseline="0" noProof="0" dirty="0" smtClean="0">
                <a:ln>
                  <a:noFill/>
                </a:ln>
                <a:effectLst/>
                <a:uLnTx/>
                <a:uFillTx/>
                <a:latin typeface="+mn-lt"/>
                <a:ea typeface="+mn-ea"/>
                <a:cs typeface="+mn-cs"/>
              </a:rPr>
              <a:t>Hard working</a:t>
            </a:r>
            <a:endParaRPr lang="en-NZ" sz="3000" kern="0" dirty="0" smtClean="0">
              <a:latin typeface="+mn-lt"/>
              <a:ea typeface="+mn-ea"/>
            </a:endParaRPr>
          </a:p>
          <a:p>
            <a:pPr marL="342900" indent="-342900">
              <a:spcBef>
                <a:spcPct val="20000"/>
              </a:spcBef>
              <a:buFont typeface="Arial" pitchFamily="34" charset="0"/>
              <a:buChar char="•"/>
            </a:pPr>
            <a:r>
              <a:rPr kumimoji="0" lang="en-NZ" sz="3000" b="0" i="0" u="none" strike="noStrike" kern="0" cap="none" spc="0" normalizeH="0" baseline="0" noProof="0" dirty="0" smtClean="0">
                <a:ln>
                  <a:noFill/>
                </a:ln>
                <a:effectLst/>
                <a:uLnTx/>
                <a:uFillTx/>
                <a:latin typeface="+mn-lt"/>
                <a:ea typeface="+mn-ea"/>
                <a:cs typeface="+mn-cs"/>
              </a:rPr>
              <a:t>Committed</a:t>
            </a:r>
            <a:r>
              <a:rPr kumimoji="0" lang="en-NZ" sz="3000" b="0" i="0" u="none" strike="noStrike" kern="0" cap="none" spc="0" normalizeH="0" noProof="0" dirty="0" smtClean="0">
                <a:ln>
                  <a:noFill/>
                </a:ln>
                <a:effectLst/>
                <a:uLnTx/>
                <a:uFillTx/>
                <a:latin typeface="+mn-lt"/>
                <a:ea typeface="+mn-ea"/>
                <a:cs typeface="+mn-cs"/>
              </a:rPr>
              <a:t> Team Member</a:t>
            </a:r>
            <a:endParaRPr lang="en-US" sz="3000" kern="0" dirty="0" smtClean="0"/>
          </a:p>
        </p:txBody>
      </p:sp>
      <p:pic>
        <p:nvPicPr>
          <p:cNvPr id="6" name="Picture 5" descr="SEP Mar 06 194.jpg"/>
          <p:cNvPicPr>
            <a:picLocks noChangeAspect="1"/>
          </p:cNvPicPr>
          <p:nvPr/>
        </p:nvPicPr>
        <p:blipFill>
          <a:blip r:embed="rId2"/>
          <a:stretch>
            <a:fillRect/>
          </a:stretch>
        </p:blipFill>
        <p:spPr>
          <a:xfrm>
            <a:off x="5724128" y="1268760"/>
            <a:ext cx="3035829" cy="2276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subTnLst>
                                    <p:animClr>
                                      <p:cBhvr override="childStyle">
                                        <p:cTn dur="1" fill="hold" display="0" masterRel="nextClick" afterEffect="1"/>
                                        <p:tgtEl>
                                          <p:spTgt spid="5">
                                            <p:txEl>
                                              <p:pRg st="1" end="1"/>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subTnLst>
                                    <p:animClr>
                                      <p:cBhvr override="childStyle">
                                        <p:cTn dur="1" fill="hold" display="0" masterRel="nextClick" afterEffect="1"/>
                                        <p:tgtEl>
                                          <p:spTgt spid="5">
                                            <p:txEl>
                                              <p:pRg st="2" end="2"/>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subTnLst>
                                    <p:animClr>
                                      <p:cBhvr override="childStyle">
                                        <p:cTn dur="1" fill="hold" display="0" masterRel="nextClick" afterEffect="1"/>
                                        <p:tgtEl>
                                          <p:spTgt spid="5">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Being there</a:t>
            </a:r>
            <a:endParaRPr lang="en-US" dirty="0"/>
          </a:p>
        </p:txBody>
      </p:sp>
      <p:sp>
        <p:nvSpPr>
          <p:cNvPr id="3" name="Content Placeholder 2"/>
          <p:cNvSpPr>
            <a:spLocks noGrp="1"/>
          </p:cNvSpPr>
          <p:nvPr>
            <p:ph idx="1"/>
          </p:nvPr>
        </p:nvSpPr>
        <p:spPr/>
        <p:txBody>
          <a:bodyPr/>
          <a:lstStyle/>
          <a:p>
            <a:r>
              <a:rPr lang="en-NZ" sz="3200" dirty="0" smtClean="0"/>
              <a:t>Responsible for your travel to the host city</a:t>
            </a:r>
          </a:p>
          <a:p>
            <a:pPr lvl="0"/>
            <a:r>
              <a:rPr lang="en-NZ" sz="3200" dirty="0" smtClean="0"/>
              <a:t>Responsible for your own accommodation</a:t>
            </a:r>
          </a:p>
          <a:p>
            <a:pPr lvl="0"/>
            <a:endParaRPr lang="en-NZ" sz="3200" dirty="0" smtClean="0"/>
          </a:p>
          <a:p>
            <a:pPr lvl="0"/>
            <a:r>
              <a:rPr lang="en-US" sz="3200" dirty="0" smtClean="0"/>
              <a:t>A once in a lifetime experience</a:t>
            </a:r>
            <a:endParaRPr lang="en-NZ" sz="3200" dirty="0" smtClean="0"/>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Hard Work</a:t>
            </a:r>
            <a:endParaRPr lang="en-US" dirty="0" smtClean="0"/>
          </a:p>
        </p:txBody>
      </p:sp>
      <p:sp>
        <p:nvSpPr>
          <p:cNvPr id="3" name="Content Placeholder 2"/>
          <p:cNvSpPr>
            <a:spLocks noGrp="1"/>
          </p:cNvSpPr>
          <p:nvPr>
            <p:ph idx="1"/>
          </p:nvPr>
        </p:nvSpPr>
        <p:spPr/>
        <p:txBody>
          <a:bodyPr/>
          <a:lstStyle/>
          <a:p>
            <a:pPr lvl="0"/>
            <a:r>
              <a:rPr lang="en-NZ" sz="2400" dirty="0" smtClean="0"/>
              <a:t>6-8 hour shifts</a:t>
            </a:r>
          </a:p>
          <a:p>
            <a:pPr lvl="0"/>
            <a:r>
              <a:rPr lang="en-NZ" sz="2400" dirty="0" smtClean="0"/>
              <a:t>Standing around</a:t>
            </a:r>
          </a:p>
          <a:p>
            <a:pPr lvl="0"/>
            <a:r>
              <a:rPr lang="en-NZ" sz="2400" dirty="0" smtClean="0"/>
              <a:t>Some very repetitive jobs/days</a:t>
            </a:r>
          </a:p>
          <a:p>
            <a:pPr lvl="0"/>
            <a:r>
              <a:rPr lang="en-NZ" sz="2400" dirty="0" smtClean="0"/>
              <a:t>Cold, wet and dark (or sunny and hot!)</a:t>
            </a:r>
          </a:p>
          <a:p>
            <a:pPr lvl="0"/>
            <a:r>
              <a:rPr lang="en-NZ" sz="2400" dirty="0" smtClean="0"/>
              <a:t>Assist non-English speakers</a:t>
            </a:r>
          </a:p>
          <a:p>
            <a:pPr lvl="0"/>
            <a:r>
              <a:rPr lang="en-NZ" sz="2400" dirty="0" smtClean="0"/>
              <a:t>Must remain positive, upbeat and welcoming at all times</a:t>
            </a:r>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14</a:t>
            </a:fld>
            <a:endParaRPr lang="en-US"/>
          </a:p>
        </p:txBody>
      </p:sp>
      <p:pic>
        <p:nvPicPr>
          <p:cNvPr id="5" name="Picture 4" descr="Transport Volunteers.jpg"/>
          <p:cNvPicPr>
            <a:picLocks noChangeAspect="1"/>
          </p:cNvPicPr>
          <p:nvPr/>
        </p:nvPicPr>
        <p:blipFill>
          <a:blip r:embed="rId3"/>
          <a:stretch>
            <a:fillRect/>
          </a:stretch>
        </p:blipFill>
        <p:spPr>
          <a:xfrm>
            <a:off x="5188605" y="1412776"/>
            <a:ext cx="3343835" cy="25101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Setting the Scene</a:t>
            </a:r>
            <a:endParaRPr lang="en-US" dirty="0"/>
          </a:p>
        </p:txBody>
      </p:sp>
      <p:sp>
        <p:nvSpPr>
          <p:cNvPr id="3" name="Content Placeholder 2"/>
          <p:cNvSpPr>
            <a:spLocks noGrp="1"/>
          </p:cNvSpPr>
          <p:nvPr>
            <p:ph idx="1"/>
          </p:nvPr>
        </p:nvSpPr>
        <p:spPr/>
        <p:txBody>
          <a:bodyPr/>
          <a:lstStyle/>
          <a:p>
            <a:endParaRPr lang="en-NZ" sz="2400" dirty="0" smtClean="0"/>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15</a:t>
            </a:fld>
            <a:endParaRPr lang="en-US"/>
          </a:p>
        </p:txBody>
      </p:sp>
      <p:pic>
        <p:nvPicPr>
          <p:cNvPr id="5" name="Picture 4" descr="P3160062.JPG"/>
          <p:cNvPicPr>
            <a:picLocks noChangeAspect="1"/>
          </p:cNvPicPr>
          <p:nvPr/>
        </p:nvPicPr>
        <p:blipFill>
          <a:blip r:embed="rId3"/>
          <a:srcRect l="15300" t="33594" r="33020" b="41797"/>
          <a:stretch>
            <a:fillRect/>
          </a:stretch>
        </p:blipFill>
        <p:spPr>
          <a:xfrm>
            <a:off x="500034" y="2786058"/>
            <a:ext cx="8201083" cy="292895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The Realism</a:t>
            </a:r>
            <a:endParaRPr lang="en-US" dirty="0"/>
          </a:p>
        </p:txBody>
      </p:sp>
      <p:sp>
        <p:nvSpPr>
          <p:cNvPr id="3" name="Content Placeholder 2"/>
          <p:cNvSpPr>
            <a:spLocks noGrp="1"/>
          </p:cNvSpPr>
          <p:nvPr>
            <p:ph idx="1"/>
          </p:nvPr>
        </p:nvSpPr>
        <p:spPr>
          <a:xfrm>
            <a:off x="685800" y="2500306"/>
            <a:ext cx="3386134" cy="3000396"/>
          </a:xfrm>
        </p:spPr>
        <p:txBody>
          <a:bodyPr/>
          <a:lstStyle/>
          <a:p>
            <a:pPr lvl="0"/>
            <a:r>
              <a:rPr lang="en-NZ" sz="2400" dirty="0" smtClean="0"/>
              <a:t>Very few roles inside the stadium</a:t>
            </a:r>
          </a:p>
          <a:p>
            <a:pPr lvl="0"/>
            <a:r>
              <a:rPr lang="en-NZ" sz="2400" dirty="0" smtClean="0"/>
              <a:t>No free tickets</a:t>
            </a:r>
          </a:p>
          <a:p>
            <a:pPr lvl="0"/>
            <a:r>
              <a:rPr lang="en-NZ" sz="2400" dirty="0" smtClean="0"/>
              <a:t>Unlikely to see any games while Volunteering</a:t>
            </a:r>
          </a:p>
          <a:p>
            <a:pPr lvl="0"/>
            <a:r>
              <a:rPr lang="en-NZ" sz="2400" dirty="0" smtClean="0"/>
              <a:t>Unlikely to meet any rugby stars</a:t>
            </a:r>
            <a:endParaRPr lang="en-US" sz="2400" dirty="0" smtClean="0"/>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16</a:t>
            </a:fld>
            <a:endParaRPr lang="en-US"/>
          </a:p>
        </p:txBody>
      </p:sp>
      <p:pic>
        <p:nvPicPr>
          <p:cNvPr id="5" name="Picture 4"/>
          <p:cNvPicPr>
            <a:picLocks noChangeAspect="1" noChangeArrowheads="1"/>
          </p:cNvPicPr>
          <p:nvPr/>
        </p:nvPicPr>
        <p:blipFill>
          <a:blip r:embed="rId3"/>
          <a:srcRect/>
          <a:stretch>
            <a:fillRect/>
          </a:stretch>
        </p:blipFill>
        <p:spPr bwMode="auto">
          <a:xfrm>
            <a:off x="4071938" y="1928813"/>
            <a:ext cx="4640262" cy="3878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17</a:t>
            </a:fld>
            <a:endParaRPr lang="en-US"/>
          </a:p>
        </p:txBody>
      </p:sp>
      <p:pic>
        <p:nvPicPr>
          <p:cNvPr id="5" name="Volunteers_Pt 2_Michael.mpg">
            <a:hlinkClick r:id="" action="ppaction://media"/>
          </p:cNvPr>
          <p:cNvPicPr>
            <a:picLocks noGrp="1" noRot="1" noChangeAspect="1"/>
          </p:cNvPicPr>
          <p:nvPr>
            <p:ph idx="1"/>
            <a:videoFile r:link="rId1"/>
          </p:nvPr>
        </p:nvPicPr>
        <p:blipFill>
          <a:blip r:embed="rId3"/>
          <a:stretch>
            <a:fillRect/>
          </a:stretch>
        </p:blipFill>
        <p:spPr>
          <a:xfrm>
            <a:off x="2895600" y="2781300"/>
            <a:ext cx="33528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81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066800" y="1816101"/>
            <a:ext cx="7772400" cy="1755775"/>
          </a:xfrm>
        </p:spPr>
        <p:txBody>
          <a:bodyPr/>
          <a:lstStyle/>
          <a:p>
            <a:r>
              <a:rPr lang="en-US" b="1" dirty="0" smtClean="0"/>
              <a:t>The Good stuff</a:t>
            </a:r>
          </a:p>
        </p:txBody>
      </p:sp>
      <p:sp>
        <p:nvSpPr>
          <p:cNvPr id="4099" name="Subtitle 2"/>
          <p:cNvSpPr>
            <a:spLocks noGrp="1"/>
          </p:cNvSpPr>
          <p:nvPr>
            <p:ph type="subTitle" idx="1"/>
          </p:nvPr>
        </p:nvSpPr>
        <p:spPr>
          <a:xfrm>
            <a:off x="1752600" y="4248168"/>
            <a:ext cx="7086600" cy="1752600"/>
          </a:xfrm>
        </p:spPr>
        <p:txBody>
          <a:bodyPr/>
          <a:lstStyle/>
          <a:p>
            <a:r>
              <a:rPr lang="en-NZ" dirty="0" smtClean="0"/>
              <a:t>What’s in it for you?</a:t>
            </a:r>
          </a:p>
          <a:p>
            <a:r>
              <a:rPr lang="en-NZ" dirty="0" smtClean="0"/>
              <a:t>Your journey from registration to celebration</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For You!</a:t>
            </a:r>
            <a:endParaRPr lang="en-US" dirty="0"/>
          </a:p>
        </p:txBody>
      </p:sp>
      <p:sp>
        <p:nvSpPr>
          <p:cNvPr id="3" name="Content Placeholder 2"/>
          <p:cNvSpPr>
            <a:spLocks noGrp="1"/>
          </p:cNvSpPr>
          <p:nvPr>
            <p:ph idx="1"/>
          </p:nvPr>
        </p:nvSpPr>
        <p:spPr>
          <a:xfrm>
            <a:off x="3923928" y="3429000"/>
            <a:ext cx="4171952" cy="2667000"/>
          </a:xfrm>
        </p:spPr>
        <p:txBody>
          <a:bodyPr/>
          <a:lstStyle/>
          <a:p>
            <a:r>
              <a:rPr lang="en-NZ" sz="2400" dirty="0" smtClean="0"/>
              <a:t>Training</a:t>
            </a:r>
          </a:p>
          <a:p>
            <a:r>
              <a:rPr lang="en-NZ" sz="2400" dirty="0" smtClean="0"/>
              <a:t>Uniform</a:t>
            </a:r>
          </a:p>
          <a:p>
            <a:r>
              <a:rPr lang="en-NZ" sz="2400" dirty="0" smtClean="0"/>
              <a:t>Recognition</a:t>
            </a:r>
          </a:p>
          <a:p>
            <a:r>
              <a:rPr lang="en-NZ" sz="2400" dirty="0" smtClean="0"/>
              <a:t>Friends</a:t>
            </a:r>
          </a:p>
          <a:p>
            <a:r>
              <a:rPr lang="en-NZ" sz="2400" dirty="0" smtClean="0"/>
              <a:t>Memories</a:t>
            </a:r>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19</a:t>
            </a:fld>
            <a:endParaRPr lang="en-US"/>
          </a:p>
        </p:txBody>
      </p:sp>
      <p:sp>
        <p:nvSpPr>
          <p:cNvPr id="5" name="Content Placeholder 2"/>
          <p:cNvSpPr txBox="1">
            <a:spLocks/>
          </p:cNvSpPr>
          <p:nvPr/>
        </p:nvSpPr>
        <p:spPr bwMode="auto">
          <a:xfrm>
            <a:off x="251520" y="2852936"/>
            <a:ext cx="4171952"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NZ" sz="2400" b="0" i="0" u="none" strike="noStrike" kern="0" cap="none" spc="0" normalizeH="0" baseline="0" noProof="0" dirty="0" smtClean="0">
                <a:ln>
                  <a:noFill/>
                </a:ln>
                <a:solidFill>
                  <a:schemeClr val="tx1"/>
                </a:solidFill>
                <a:effectLst/>
                <a:uLnTx/>
                <a:uFillTx/>
                <a:latin typeface="+mn-lt"/>
                <a:ea typeface="+mn-ea"/>
                <a:cs typeface="+mn-cs"/>
              </a:rPr>
              <a:t>Networking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NZ" sz="2400" kern="0" dirty="0" smtClean="0">
                <a:latin typeface="+mn-lt"/>
                <a:ea typeface="+mn-ea"/>
              </a:rPr>
              <a:t>Pride</a:t>
            </a:r>
            <a:endParaRPr kumimoji="0" lang="en-NZ"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NZ" sz="2400" b="0" i="0" u="none" strike="noStrike" kern="0" cap="none" spc="0" normalizeH="0" baseline="0" noProof="0" dirty="0" smtClean="0">
                <a:ln>
                  <a:noFill/>
                </a:ln>
                <a:solidFill>
                  <a:schemeClr val="tx1"/>
                </a:solidFill>
                <a:effectLst/>
                <a:uLnTx/>
                <a:uFillTx/>
                <a:latin typeface="+mn-lt"/>
                <a:ea typeface="+mn-ea"/>
                <a:cs typeface="+mn-cs"/>
              </a:rPr>
              <a:t>3</a:t>
            </a:r>
            <a:r>
              <a:rPr kumimoji="0" lang="en-NZ" sz="2400" b="0" i="0" u="none" strike="noStrike" kern="0" cap="none" spc="0" normalizeH="0" baseline="30000" noProof="0" dirty="0" smtClean="0">
                <a:ln>
                  <a:noFill/>
                </a:ln>
                <a:solidFill>
                  <a:schemeClr val="tx1"/>
                </a:solidFill>
                <a:effectLst/>
                <a:uLnTx/>
                <a:uFillTx/>
                <a:latin typeface="+mn-lt"/>
                <a:ea typeface="+mn-ea"/>
                <a:cs typeface="+mn-cs"/>
              </a:rPr>
              <a:t>rd</a:t>
            </a:r>
            <a:r>
              <a:rPr kumimoji="0" lang="en-NZ" sz="2400" b="0" i="0" u="none" strike="noStrike" kern="0" cap="none" spc="0" normalizeH="0" baseline="0" noProof="0" dirty="0" smtClean="0">
                <a:ln>
                  <a:noFill/>
                </a:ln>
                <a:solidFill>
                  <a:schemeClr val="tx1"/>
                </a:solidFill>
                <a:effectLst/>
                <a:uLnTx/>
                <a:uFillTx/>
                <a:latin typeface="+mn-lt"/>
                <a:ea typeface="+mn-ea"/>
                <a:cs typeface="+mn-cs"/>
              </a:rPr>
              <a:t> largest sporting event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Host the world</a:t>
            </a:r>
            <a:endParaRPr kumimoji="0" lang="en-NZ"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7" descr="2008_0805Beijing0075.JPG"/>
          <p:cNvPicPr>
            <a:picLocks noChangeAspect="1"/>
          </p:cNvPicPr>
          <p:nvPr/>
        </p:nvPicPr>
        <p:blipFill>
          <a:blip r:embed="rId3"/>
          <a:stretch>
            <a:fillRect/>
          </a:stretch>
        </p:blipFill>
        <p:spPr>
          <a:xfrm>
            <a:off x="4716016" y="1196752"/>
            <a:ext cx="2784309" cy="208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p:cBhvr override="childStyle">
                                        <p:cTn dur="1" fill="hold" display="0" masterRel="nextClick" afterEffect="1"/>
                                        <p:tgtEl>
                                          <p:spTgt spid="5">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p:cBhvr override="childStyle">
                                        <p:cTn dur="1" fill="hold" display="0" masterRel="nextClick" afterEffect="1"/>
                                        <p:tgtEl>
                                          <p:spTgt spid="5">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p:cBhvr override="childStyle">
                                        <p:cTn dur="1" fill="hold" display="0" masterRel="nextClick" afterEffect="1"/>
                                        <p:tgtEl>
                                          <p:spTgt spid="5">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subTnLst>
                                    <p:animClr>
                                      <p:cBhvr override="childStyle">
                                        <p:cTn dur="1" fill="hold" display="0" masterRel="nextClick" afterEffect="1"/>
                                        <p:tgtEl>
                                          <p:spTgt spid="5">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2</a:t>
            </a:fld>
            <a:endParaRPr lang="en-US"/>
          </a:p>
        </p:txBody>
      </p:sp>
      <p:pic>
        <p:nvPicPr>
          <p:cNvPr id="7" name="RWC2011_Final_Intro_Onward_Large MPEG1.mpg">
            <a:hlinkClick r:id="" action="ppaction://media"/>
          </p:cNvPr>
          <p:cNvPicPr>
            <a:picLocks noGrp="1" noRot="1" noChangeAspect="1"/>
          </p:cNvPicPr>
          <p:nvPr>
            <p:ph idx="1"/>
            <a:videoFile r:link="rId1"/>
          </p:nvPr>
        </p:nvPicPr>
        <p:blipFill>
          <a:blip r:embed="rId3"/>
          <a:stretch>
            <a:fillRect/>
          </a:stretch>
        </p:blipFill>
        <p:spPr>
          <a:xfrm>
            <a:off x="1524000" y="2438400"/>
            <a:ext cx="6096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10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5"/>
          <p:cNvSpPr>
            <a:spLocks noChangeArrowheads="1"/>
          </p:cNvSpPr>
          <p:nvPr/>
        </p:nvSpPr>
        <p:spPr bwMode="auto">
          <a:xfrm>
            <a:off x="2571736" y="5624942"/>
            <a:ext cx="2809875" cy="215900"/>
          </a:xfrm>
          <a:prstGeom prst="rect">
            <a:avLst/>
          </a:prstGeom>
          <a:gradFill rotWithShape="1">
            <a:gsLst>
              <a:gs pos="0">
                <a:schemeClr val="bg1"/>
              </a:gs>
              <a:gs pos="100000">
                <a:schemeClr val="folHlink"/>
              </a:gs>
            </a:gsLst>
            <a:path path="shape">
              <a:fillToRect l="50000" t="50000" r="50000" b="50000"/>
            </a:path>
          </a:gradFill>
          <a:ln w="9525">
            <a:solidFill>
              <a:schemeClr val="tx1"/>
            </a:solidFill>
            <a:miter lim="800000"/>
            <a:headEnd/>
            <a:tailEnd/>
          </a:ln>
          <a:effectLst/>
        </p:spPr>
        <p:txBody>
          <a:bodyPr wrap="none" anchor="ctr"/>
          <a:lstStyle/>
          <a:p>
            <a:endParaRPr lang="en-NZ"/>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20</a:t>
            </a:fld>
            <a:endParaRPr lang="en-US"/>
          </a:p>
        </p:txBody>
      </p:sp>
      <p:sp>
        <p:nvSpPr>
          <p:cNvPr id="6" name="Text Box 9"/>
          <p:cNvSpPr txBox="1">
            <a:spLocks noChangeArrowheads="1"/>
          </p:cNvSpPr>
          <p:nvPr/>
        </p:nvSpPr>
        <p:spPr bwMode="auto">
          <a:xfrm>
            <a:off x="611188" y="1165213"/>
            <a:ext cx="7272337" cy="549275"/>
          </a:xfrm>
          <a:prstGeom prst="rect">
            <a:avLst/>
          </a:prstGeom>
          <a:noFill/>
          <a:ln w="9525">
            <a:noFill/>
            <a:miter lim="800000"/>
            <a:headEnd/>
            <a:tailEnd/>
          </a:ln>
          <a:effectLst/>
        </p:spPr>
        <p:txBody>
          <a:bodyPr>
            <a:spAutoFit/>
          </a:bodyPr>
          <a:lstStyle/>
          <a:p>
            <a:pPr>
              <a:spcBef>
                <a:spcPct val="50000"/>
              </a:spcBef>
            </a:pPr>
            <a:r>
              <a:rPr lang="en-CA" sz="3000" b="1" dirty="0" smtClean="0"/>
              <a:t>Volunteer Journey</a:t>
            </a:r>
            <a:endParaRPr lang="en-US" sz="3000" b="1" dirty="0"/>
          </a:p>
        </p:txBody>
      </p:sp>
      <p:sp>
        <p:nvSpPr>
          <p:cNvPr id="7" name="Rectangle 10"/>
          <p:cNvSpPr>
            <a:spLocks noChangeArrowheads="1"/>
          </p:cNvSpPr>
          <p:nvPr/>
        </p:nvSpPr>
        <p:spPr bwMode="auto">
          <a:xfrm>
            <a:off x="596900" y="2565400"/>
            <a:ext cx="7921625" cy="215900"/>
          </a:xfrm>
          <a:prstGeom prst="rect">
            <a:avLst/>
          </a:prstGeom>
          <a:gradFill rotWithShape="1">
            <a:gsLst>
              <a:gs pos="0">
                <a:schemeClr val="bg1"/>
              </a:gs>
              <a:gs pos="100000">
                <a:schemeClr val="accent1"/>
              </a:gs>
            </a:gsLst>
            <a:path path="shape">
              <a:fillToRect l="50000" t="50000" r="50000" b="50000"/>
            </a:path>
          </a:gradFill>
          <a:ln w="9525">
            <a:solidFill>
              <a:schemeClr val="tx1"/>
            </a:solidFill>
            <a:miter lim="800000"/>
            <a:headEnd/>
            <a:tailEnd/>
          </a:ln>
          <a:effectLst/>
        </p:spPr>
        <p:txBody>
          <a:bodyPr wrap="none" anchor="ctr"/>
          <a:lstStyle/>
          <a:p>
            <a:endParaRPr lang="en-NZ"/>
          </a:p>
        </p:txBody>
      </p:sp>
      <p:sp>
        <p:nvSpPr>
          <p:cNvPr id="8" name="Line 11"/>
          <p:cNvSpPr>
            <a:spLocks noChangeShapeType="1"/>
          </p:cNvSpPr>
          <p:nvPr/>
        </p:nvSpPr>
        <p:spPr bwMode="auto">
          <a:xfrm>
            <a:off x="639738" y="2071678"/>
            <a:ext cx="0" cy="792163"/>
          </a:xfrm>
          <a:prstGeom prst="line">
            <a:avLst/>
          </a:prstGeom>
          <a:noFill/>
          <a:ln w="9525">
            <a:solidFill>
              <a:schemeClr val="tx1"/>
            </a:solidFill>
            <a:round/>
            <a:headEnd/>
            <a:tailEnd/>
          </a:ln>
          <a:effectLst/>
        </p:spPr>
        <p:txBody>
          <a:bodyPr/>
          <a:lstStyle/>
          <a:p>
            <a:endParaRPr lang="en-NZ"/>
          </a:p>
        </p:txBody>
      </p:sp>
      <p:sp>
        <p:nvSpPr>
          <p:cNvPr id="10" name="Text Box 14"/>
          <p:cNvSpPr txBox="1">
            <a:spLocks noChangeArrowheads="1"/>
          </p:cNvSpPr>
          <p:nvPr/>
        </p:nvSpPr>
        <p:spPr bwMode="auto">
          <a:xfrm>
            <a:off x="206350" y="1714488"/>
            <a:ext cx="865188" cy="396875"/>
          </a:xfrm>
          <a:prstGeom prst="rect">
            <a:avLst/>
          </a:prstGeom>
          <a:noFill/>
          <a:ln w="9525">
            <a:noFill/>
            <a:miter lim="800000"/>
            <a:headEnd/>
            <a:tailEnd/>
          </a:ln>
          <a:effectLst/>
        </p:spPr>
        <p:txBody>
          <a:bodyPr>
            <a:spAutoFit/>
          </a:bodyPr>
          <a:lstStyle/>
          <a:p>
            <a:pPr algn="ctr">
              <a:spcBef>
                <a:spcPct val="50000"/>
              </a:spcBef>
            </a:pPr>
            <a:r>
              <a:rPr lang="en-CA" sz="2000" dirty="0" smtClean="0"/>
              <a:t>2010</a:t>
            </a:r>
            <a:endParaRPr lang="en-US" sz="2000" dirty="0"/>
          </a:p>
        </p:txBody>
      </p:sp>
      <p:sp>
        <p:nvSpPr>
          <p:cNvPr id="14" name="Text Box 18"/>
          <p:cNvSpPr txBox="1">
            <a:spLocks noChangeArrowheads="1"/>
          </p:cNvSpPr>
          <p:nvPr/>
        </p:nvSpPr>
        <p:spPr bwMode="auto">
          <a:xfrm>
            <a:off x="2008188" y="3379788"/>
            <a:ext cx="1223962" cy="338554"/>
          </a:xfrm>
          <a:prstGeom prst="rect">
            <a:avLst/>
          </a:prstGeom>
          <a:solidFill>
            <a:schemeClr val="bg1"/>
          </a:solidFill>
          <a:ln w="9525">
            <a:noFill/>
            <a:miter lim="800000"/>
            <a:headEnd/>
            <a:tailEnd/>
          </a:ln>
          <a:effectLst/>
        </p:spPr>
        <p:txBody>
          <a:bodyPr>
            <a:spAutoFit/>
          </a:bodyPr>
          <a:lstStyle/>
          <a:p>
            <a:pPr algn="ctr">
              <a:spcBef>
                <a:spcPct val="50000"/>
              </a:spcBef>
            </a:pPr>
            <a:endParaRPr lang="en-US" sz="1600" dirty="0"/>
          </a:p>
        </p:txBody>
      </p:sp>
      <p:sp>
        <p:nvSpPr>
          <p:cNvPr id="18" name="Text Box 24"/>
          <p:cNvSpPr txBox="1">
            <a:spLocks noChangeArrowheads="1"/>
          </p:cNvSpPr>
          <p:nvPr/>
        </p:nvSpPr>
        <p:spPr bwMode="auto">
          <a:xfrm>
            <a:off x="71406" y="3429000"/>
            <a:ext cx="1214446" cy="461665"/>
          </a:xfrm>
          <a:prstGeom prst="rect">
            <a:avLst/>
          </a:prstGeom>
          <a:noFill/>
          <a:ln w="9525">
            <a:noFill/>
            <a:miter lim="800000"/>
            <a:headEnd/>
            <a:tailEnd/>
          </a:ln>
          <a:effectLst/>
        </p:spPr>
        <p:txBody>
          <a:bodyPr wrap="square">
            <a:spAutoFit/>
          </a:bodyPr>
          <a:lstStyle/>
          <a:p>
            <a:pPr algn="ctr">
              <a:spcBef>
                <a:spcPts val="0"/>
              </a:spcBef>
            </a:pPr>
            <a:r>
              <a:rPr lang="en-CA" sz="1200" dirty="0" smtClean="0"/>
              <a:t>Volunteer </a:t>
            </a:r>
          </a:p>
          <a:p>
            <a:pPr algn="ctr">
              <a:spcBef>
                <a:spcPts val="0"/>
              </a:spcBef>
            </a:pPr>
            <a:r>
              <a:rPr lang="en-CA" sz="1200" dirty="0" smtClean="0"/>
              <a:t>Launch</a:t>
            </a:r>
          </a:p>
        </p:txBody>
      </p:sp>
      <p:sp>
        <p:nvSpPr>
          <p:cNvPr id="20" name="Text Box 27"/>
          <p:cNvSpPr txBox="1">
            <a:spLocks noChangeArrowheads="1"/>
          </p:cNvSpPr>
          <p:nvPr/>
        </p:nvSpPr>
        <p:spPr bwMode="auto">
          <a:xfrm>
            <a:off x="2936858" y="3429000"/>
            <a:ext cx="1368425" cy="276999"/>
          </a:xfrm>
          <a:prstGeom prst="rect">
            <a:avLst/>
          </a:prstGeom>
          <a:noFill/>
          <a:ln w="9525">
            <a:noFill/>
            <a:miter lim="800000"/>
            <a:headEnd/>
            <a:tailEnd/>
          </a:ln>
          <a:effectLst/>
        </p:spPr>
        <p:txBody>
          <a:bodyPr>
            <a:spAutoFit/>
          </a:bodyPr>
          <a:lstStyle/>
          <a:p>
            <a:pPr algn="ctr">
              <a:spcBef>
                <a:spcPct val="50000"/>
              </a:spcBef>
            </a:pPr>
            <a:r>
              <a:rPr lang="en-CA" sz="1200" dirty="0" smtClean="0"/>
              <a:t>Offers Start</a:t>
            </a:r>
            <a:endParaRPr lang="en-US" sz="1200" dirty="0"/>
          </a:p>
        </p:txBody>
      </p:sp>
      <p:sp>
        <p:nvSpPr>
          <p:cNvPr id="21" name="Text Box 29"/>
          <p:cNvSpPr txBox="1">
            <a:spLocks noChangeArrowheads="1"/>
          </p:cNvSpPr>
          <p:nvPr/>
        </p:nvSpPr>
        <p:spPr bwMode="auto">
          <a:xfrm>
            <a:off x="2500298" y="5572140"/>
            <a:ext cx="2647965" cy="338554"/>
          </a:xfrm>
          <a:prstGeom prst="rect">
            <a:avLst/>
          </a:prstGeom>
          <a:noFill/>
          <a:ln w="9525">
            <a:noFill/>
            <a:miter lim="800000"/>
            <a:headEnd/>
            <a:tailEnd/>
          </a:ln>
          <a:effectLst/>
        </p:spPr>
        <p:txBody>
          <a:bodyPr wrap="square">
            <a:spAutoFit/>
          </a:bodyPr>
          <a:lstStyle/>
          <a:p>
            <a:pPr algn="ctr">
              <a:spcBef>
                <a:spcPct val="50000"/>
              </a:spcBef>
            </a:pPr>
            <a:r>
              <a:rPr lang="en-CA" sz="1600" dirty="0" smtClean="0"/>
              <a:t>Volunteer Emails</a:t>
            </a:r>
            <a:endParaRPr lang="en-US" sz="1600" dirty="0"/>
          </a:p>
        </p:txBody>
      </p:sp>
      <p:sp>
        <p:nvSpPr>
          <p:cNvPr id="22" name="Line 30"/>
          <p:cNvSpPr>
            <a:spLocks noChangeShapeType="1"/>
          </p:cNvSpPr>
          <p:nvPr/>
        </p:nvSpPr>
        <p:spPr bwMode="auto">
          <a:xfrm>
            <a:off x="5003800" y="5716999"/>
            <a:ext cx="574675" cy="0"/>
          </a:xfrm>
          <a:prstGeom prst="line">
            <a:avLst/>
          </a:prstGeom>
          <a:noFill/>
          <a:ln w="9525">
            <a:solidFill>
              <a:schemeClr val="tx1"/>
            </a:solidFill>
            <a:round/>
            <a:headEnd/>
            <a:tailEnd type="triangle" w="med" len="med"/>
          </a:ln>
          <a:effectLst/>
        </p:spPr>
        <p:txBody>
          <a:bodyPr/>
          <a:lstStyle/>
          <a:p>
            <a:endParaRPr lang="en-NZ"/>
          </a:p>
        </p:txBody>
      </p:sp>
      <p:sp>
        <p:nvSpPr>
          <p:cNvPr id="25" name="Line 33"/>
          <p:cNvSpPr>
            <a:spLocks noChangeShapeType="1"/>
          </p:cNvSpPr>
          <p:nvPr/>
        </p:nvSpPr>
        <p:spPr bwMode="auto">
          <a:xfrm>
            <a:off x="8309006" y="2774955"/>
            <a:ext cx="0" cy="1439863"/>
          </a:xfrm>
          <a:prstGeom prst="line">
            <a:avLst/>
          </a:prstGeom>
          <a:noFill/>
          <a:ln w="9525">
            <a:solidFill>
              <a:schemeClr val="tx1"/>
            </a:solidFill>
            <a:round/>
            <a:headEnd/>
            <a:tailEnd type="triangle" w="med" len="med"/>
          </a:ln>
          <a:effectLst/>
        </p:spPr>
        <p:txBody>
          <a:bodyPr/>
          <a:lstStyle/>
          <a:p>
            <a:endParaRPr lang="en-NZ"/>
          </a:p>
        </p:txBody>
      </p:sp>
      <p:sp>
        <p:nvSpPr>
          <p:cNvPr id="26" name="Text Box 34"/>
          <p:cNvSpPr txBox="1">
            <a:spLocks noChangeArrowheads="1"/>
          </p:cNvSpPr>
          <p:nvPr/>
        </p:nvSpPr>
        <p:spPr bwMode="auto">
          <a:xfrm>
            <a:off x="7632731" y="4121355"/>
            <a:ext cx="1368425" cy="276999"/>
          </a:xfrm>
          <a:prstGeom prst="rect">
            <a:avLst/>
          </a:prstGeom>
          <a:noFill/>
          <a:ln w="9525">
            <a:noFill/>
            <a:miter lim="800000"/>
            <a:headEnd/>
            <a:tailEnd/>
          </a:ln>
          <a:effectLst/>
        </p:spPr>
        <p:txBody>
          <a:bodyPr>
            <a:spAutoFit/>
          </a:bodyPr>
          <a:lstStyle/>
          <a:p>
            <a:pPr algn="ctr">
              <a:spcBef>
                <a:spcPct val="50000"/>
              </a:spcBef>
            </a:pPr>
            <a:r>
              <a:rPr lang="en-CA" sz="1200" dirty="0" smtClean="0"/>
              <a:t>Wrap parties</a:t>
            </a:r>
            <a:endParaRPr lang="en-US" sz="1200" dirty="0"/>
          </a:p>
        </p:txBody>
      </p:sp>
      <p:sp>
        <p:nvSpPr>
          <p:cNvPr id="29" name="Text Box 38"/>
          <p:cNvSpPr txBox="1">
            <a:spLocks noChangeArrowheads="1"/>
          </p:cNvSpPr>
          <p:nvPr/>
        </p:nvSpPr>
        <p:spPr bwMode="auto">
          <a:xfrm>
            <a:off x="3714744" y="4071942"/>
            <a:ext cx="1368425" cy="461665"/>
          </a:xfrm>
          <a:prstGeom prst="rect">
            <a:avLst/>
          </a:prstGeom>
          <a:noFill/>
          <a:ln w="9525">
            <a:noFill/>
            <a:miter lim="800000"/>
            <a:headEnd/>
            <a:tailEnd/>
          </a:ln>
          <a:effectLst/>
        </p:spPr>
        <p:txBody>
          <a:bodyPr>
            <a:spAutoFit/>
          </a:bodyPr>
          <a:lstStyle/>
          <a:p>
            <a:pPr algn="ctr">
              <a:spcBef>
                <a:spcPct val="50000"/>
              </a:spcBef>
            </a:pPr>
            <a:r>
              <a:rPr lang="en-CA" sz="1200" dirty="0" smtClean="0"/>
              <a:t>Training commences</a:t>
            </a:r>
            <a:endParaRPr lang="en-US" sz="1200" dirty="0"/>
          </a:p>
        </p:txBody>
      </p:sp>
      <p:sp>
        <p:nvSpPr>
          <p:cNvPr id="30" name="Line 39"/>
          <p:cNvSpPr>
            <a:spLocks noChangeShapeType="1"/>
          </p:cNvSpPr>
          <p:nvPr/>
        </p:nvSpPr>
        <p:spPr bwMode="auto">
          <a:xfrm flipH="1">
            <a:off x="2209788" y="5716999"/>
            <a:ext cx="576262" cy="0"/>
          </a:xfrm>
          <a:prstGeom prst="line">
            <a:avLst/>
          </a:prstGeom>
          <a:noFill/>
          <a:ln w="9525">
            <a:solidFill>
              <a:schemeClr val="tx1"/>
            </a:solidFill>
            <a:round/>
            <a:headEnd/>
            <a:tailEnd type="triangle" w="med" len="med"/>
          </a:ln>
          <a:effectLst/>
        </p:spPr>
        <p:txBody>
          <a:bodyPr/>
          <a:lstStyle/>
          <a:p>
            <a:endParaRPr lang="en-NZ"/>
          </a:p>
        </p:txBody>
      </p:sp>
      <p:sp>
        <p:nvSpPr>
          <p:cNvPr id="34" name="Text Box 14"/>
          <p:cNvSpPr txBox="1">
            <a:spLocks noChangeArrowheads="1"/>
          </p:cNvSpPr>
          <p:nvPr/>
        </p:nvSpPr>
        <p:spPr bwMode="auto">
          <a:xfrm>
            <a:off x="500034" y="2571744"/>
            <a:ext cx="650874" cy="261610"/>
          </a:xfrm>
          <a:prstGeom prst="rect">
            <a:avLst/>
          </a:prstGeom>
          <a:noFill/>
          <a:ln w="9525">
            <a:noFill/>
            <a:miter lim="800000"/>
            <a:headEnd/>
            <a:tailEnd/>
          </a:ln>
          <a:effectLst/>
        </p:spPr>
        <p:txBody>
          <a:bodyPr wrap="square">
            <a:spAutoFit/>
          </a:bodyPr>
          <a:lstStyle/>
          <a:p>
            <a:pPr algn="ctr">
              <a:spcBef>
                <a:spcPct val="50000"/>
              </a:spcBef>
            </a:pPr>
            <a:r>
              <a:rPr lang="en-CA" sz="1100" dirty="0" smtClean="0"/>
              <a:t>June</a:t>
            </a:r>
            <a:endParaRPr lang="en-US" sz="1100" dirty="0"/>
          </a:p>
        </p:txBody>
      </p:sp>
      <p:sp>
        <p:nvSpPr>
          <p:cNvPr id="35" name="Line 17"/>
          <p:cNvSpPr>
            <a:spLocks noChangeShapeType="1"/>
          </p:cNvSpPr>
          <p:nvPr/>
        </p:nvSpPr>
        <p:spPr bwMode="auto">
          <a:xfrm>
            <a:off x="714348" y="2791937"/>
            <a:ext cx="0" cy="649288"/>
          </a:xfrm>
          <a:prstGeom prst="line">
            <a:avLst/>
          </a:prstGeom>
          <a:noFill/>
          <a:ln w="9525">
            <a:solidFill>
              <a:schemeClr val="tx1"/>
            </a:solidFill>
            <a:round/>
            <a:headEnd/>
            <a:tailEnd type="triangle" w="med" len="med"/>
          </a:ln>
          <a:effectLst/>
        </p:spPr>
        <p:txBody>
          <a:bodyPr/>
          <a:lstStyle/>
          <a:p>
            <a:endParaRPr lang="en-NZ"/>
          </a:p>
        </p:txBody>
      </p:sp>
      <p:sp>
        <p:nvSpPr>
          <p:cNvPr id="36" name="Text Box 14"/>
          <p:cNvSpPr txBox="1">
            <a:spLocks noChangeArrowheads="1"/>
          </p:cNvSpPr>
          <p:nvPr/>
        </p:nvSpPr>
        <p:spPr bwMode="auto">
          <a:xfrm>
            <a:off x="785786" y="2571744"/>
            <a:ext cx="1508130" cy="261610"/>
          </a:xfrm>
          <a:prstGeom prst="rect">
            <a:avLst/>
          </a:prstGeom>
          <a:noFill/>
          <a:ln w="9525">
            <a:noFill/>
            <a:miter lim="800000"/>
            <a:headEnd/>
            <a:tailEnd/>
          </a:ln>
          <a:effectLst/>
        </p:spPr>
        <p:txBody>
          <a:bodyPr wrap="square">
            <a:spAutoFit/>
          </a:bodyPr>
          <a:lstStyle/>
          <a:p>
            <a:pPr algn="ctr">
              <a:spcBef>
                <a:spcPct val="50000"/>
              </a:spcBef>
            </a:pPr>
            <a:r>
              <a:rPr lang="en-CA" sz="1100" dirty="0" smtClean="0"/>
              <a:t>July </a:t>
            </a:r>
            <a:endParaRPr lang="en-US" sz="1100" dirty="0"/>
          </a:p>
        </p:txBody>
      </p:sp>
      <p:sp>
        <p:nvSpPr>
          <p:cNvPr id="38" name="Line 37"/>
          <p:cNvSpPr>
            <a:spLocks noChangeShapeType="1"/>
          </p:cNvSpPr>
          <p:nvPr/>
        </p:nvSpPr>
        <p:spPr bwMode="auto">
          <a:xfrm>
            <a:off x="4429124" y="2786058"/>
            <a:ext cx="0" cy="1268405"/>
          </a:xfrm>
          <a:prstGeom prst="line">
            <a:avLst/>
          </a:prstGeom>
          <a:noFill/>
          <a:ln w="9525">
            <a:solidFill>
              <a:schemeClr val="tx1"/>
            </a:solidFill>
            <a:round/>
            <a:headEnd/>
            <a:tailEnd type="triangle" w="med" len="med"/>
          </a:ln>
          <a:effectLst/>
        </p:spPr>
        <p:txBody>
          <a:bodyPr/>
          <a:lstStyle/>
          <a:p>
            <a:endParaRPr lang="en-NZ"/>
          </a:p>
        </p:txBody>
      </p:sp>
      <p:sp>
        <p:nvSpPr>
          <p:cNvPr id="39" name="Text Box 27"/>
          <p:cNvSpPr txBox="1">
            <a:spLocks noChangeArrowheads="1"/>
          </p:cNvSpPr>
          <p:nvPr/>
        </p:nvSpPr>
        <p:spPr bwMode="auto">
          <a:xfrm>
            <a:off x="1703377" y="3477284"/>
            <a:ext cx="1368425" cy="461665"/>
          </a:xfrm>
          <a:prstGeom prst="rect">
            <a:avLst/>
          </a:prstGeom>
          <a:noFill/>
          <a:ln w="9525">
            <a:noFill/>
            <a:miter lim="800000"/>
            <a:headEnd/>
            <a:tailEnd/>
          </a:ln>
          <a:effectLst/>
        </p:spPr>
        <p:txBody>
          <a:bodyPr>
            <a:spAutoFit/>
          </a:bodyPr>
          <a:lstStyle/>
          <a:p>
            <a:pPr algn="ctr">
              <a:spcBef>
                <a:spcPct val="50000"/>
              </a:spcBef>
            </a:pPr>
            <a:r>
              <a:rPr lang="en-CA" sz="1200" dirty="0" smtClean="0"/>
              <a:t>In person Interviews</a:t>
            </a:r>
            <a:endParaRPr lang="en-US" sz="1200" dirty="0"/>
          </a:p>
        </p:txBody>
      </p:sp>
      <p:sp>
        <p:nvSpPr>
          <p:cNvPr id="40" name="Text Box 27"/>
          <p:cNvSpPr txBox="1">
            <a:spLocks noChangeArrowheads="1"/>
          </p:cNvSpPr>
          <p:nvPr/>
        </p:nvSpPr>
        <p:spPr bwMode="auto">
          <a:xfrm>
            <a:off x="4846649" y="4143380"/>
            <a:ext cx="1368425" cy="461665"/>
          </a:xfrm>
          <a:prstGeom prst="rect">
            <a:avLst/>
          </a:prstGeom>
          <a:noFill/>
          <a:ln w="9525">
            <a:noFill/>
            <a:miter lim="800000"/>
            <a:headEnd/>
            <a:tailEnd/>
          </a:ln>
          <a:effectLst/>
        </p:spPr>
        <p:txBody>
          <a:bodyPr>
            <a:spAutoFit/>
          </a:bodyPr>
          <a:lstStyle/>
          <a:p>
            <a:pPr algn="ctr">
              <a:spcBef>
                <a:spcPct val="50000"/>
              </a:spcBef>
            </a:pPr>
            <a:r>
              <a:rPr lang="en-CA" sz="1200" dirty="0" smtClean="0"/>
              <a:t>Rosters distributed</a:t>
            </a:r>
            <a:endParaRPr lang="en-US" sz="1200" dirty="0"/>
          </a:p>
        </p:txBody>
      </p:sp>
      <p:sp>
        <p:nvSpPr>
          <p:cNvPr id="37" name="Text Box 14"/>
          <p:cNvSpPr txBox="1">
            <a:spLocks noChangeArrowheads="1"/>
          </p:cNvSpPr>
          <p:nvPr/>
        </p:nvSpPr>
        <p:spPr bwMode="auto">
          <a:xfrm>
            <a:off x="1643042" y="2571744"/>
            <a:ext cx="1857388" cy="261610"/>
          </a:xfrm>
          <a:prstGeom prst="rect">
            <a:avLst/>
          </a:prstGeom>
          <a:noFill/>
          <a:ln w="9525">
            <a:noFill/>
            <a:miter lim="800000"/>
            <a:headEnd/>
            <a:tailEnd/>
          </a:ln>
          <a:effectLst/>
        </p:spPr>
        <p:txBody>
          <a:bodyPr wrap="square">
            <a:spAutoFit/>
          </a:bodyPr>
          <a:lstStyle/>
          <a:p>
            <a:pPr algn="ctr">
              <a:spcBef>
                <a:spcPct val="50000"/>
              </a:spcBef>
            </a:pPr>
            <a:r>
              <a:rPr lang="en-CA" sz="1100" dirty="0" smtClean="0"/>
              <a:t>October/ November</a:t>
            </a:r>
            <a:endParaRPr lang="en-US" sz="1100" dirty="0"/>
          </a:p>
        </p:txBody>
      </p:sp>
      <p:sp>
        <p:nvSpPr>
          <p:cNvPr id="41" name="Text Box 14"/>
          <p:cNvSpPr txBox="1">
            <a:spLocks noChangeArrowheads="1"/>
          </p:cNvSpPr>
          <p:nvPr/>
        </p:nvSpPr>
        <p:spPr bwMode="auto">
          <a:xfrm>
            <a:off x="3151172" y="2571744"/>
            <a:ext cx="1000132" cy="261610"/>
          </a:xfrm>
          <a:prstGeom prst="rect">
            <a:avLst/>
          </a:prstGeom>
          <a:noFill/>
          <a:ln w="9525">
            <a:noFill/>
            <a:miter lim="800000"/>
            <a:headEnd/>
            <a:tailEnd/>
          </a:ln>
          <a:effectLst/>
        </p:spPr>
        <p:txBody>
          <a:bodyPr wrap="square">
            <a:spAutoFit/>
          </a:bodyPr>
          <a:lstStyle/>
          <a:p>
            <a:pPr algn="ctr">
              <a:spcBef>
                <a:spcPct val="50000"/>
              </a:spcBef>
            </a:pPr>
            <a:r>
              <a:rPr lang="en-CA" sz="1100" dirty="0" smtClean="0"/>
              <a:t>January</a:t>
            </a:r>
            <a:endParaRPr lang="en-US" sz="1100" dirty="0"/>
          </a:p>
        </p:txBody>
      </p:sp>
      <p:sp>
        <p:nvSpPr>
          <p:cNvPr id="43" name="Line 37"/>
          <p:cNvSpPr>
            <a:spLocks noChangeShapeType="1"/>
          </p:cNvSpPr>
          <p:nvPr/>
        </p:nvSpPr>
        <p:spPr bwMode="auto">
          <a:xfrm>
            <a:off x="6143636" y="2786058"/>
            <a:ext cx="0" cy="2411413"/>
          </a:xfrm>
          <a:prstGeom prst="line">
            <a:avLst/>
          </a:prstGeom>
          <a:noFill/>
          <a:ln w="9525">
            <a:solidFill>
              <a:schemeClr val="tx1"/>
            </a:solidFill>
            <a:round/>
            <a:headEnd/>
            <a:tailEnd type="triangle" w="med" len="med"/>
          </a:ln>
          <a:effectLst/>
        </p:spPr>
        <p:txBody>
          <a:bodyPr/>
          <a:lstStyle/>
          <a:p>
            <a:endParaRPr lang="en-NZ"/>
          </a:p>
        </p:txBody>
      </p:sp>
      <p:sp>
        <p:nvSpPr>
          <p:cNvPr id="45" name="Text Box 14"/>
          <p:cNvSpPr txBox="1">
            <a:spLocks noChangeArrowheads="1"/>
          </p:cNvSpPr>
          <p:nvPr/>
        </p:nvSpPr>
        <p:spPr bwMode="auto">
          <a:xfrm>
            <a:off x="6716726" y="2571744"/>
            <a:ext cx="2355868" cy="261610"/>
          </a:xfrm>
          <a:prstGeom prst="rect">
            <a:avLst/>
          </a:prstGeom>
          <a:noFill/>
          <a:ln w="9525">
            <a:noFill/>
            <a:miter lim="800000"/>
            <a:headEnd/>
            <a:tailEnd/>
          </a:ln>
          <a:effectLst/>
        </p:spPr>
        <p:txBody>
          <a:bodyPr wrap="square">
            <a:spAutoFit/>
          </a:bodyPr>
          <a:lstStyle/>
          <a:p>
            <a:pPr algn="ctr">
              <a:spcBef>
                <a:spcPct val="50000"/>
              </a:spcBef>
            </a:pPr>
            <a:r>
              <a:rPr lang="en-CA" sz="1100" dirty="0" smtClean="0"/>
              <a:t>September/ October</a:t>
            </a:r>
            <a:endParaRPr lang="en-US" sz="1100" dirty="0"/>
          </a:p>
        </p:txBody>
      </p:sp>
      <p:sp>
        <p:nvSpPr>
          <p:cNvPr id="46" name="Line 11"/>
          <p:cNvSpPr>
            <a:spLocks noChangeShapeType="1"/>
          </p:cNvSpPr>
          <p:nvPr/>
        </p:nvSpPr>
        <p:spPr bwMode="auto">
          <a:xfrm>
            <a:off x="3362314" y="2065333"/>
            <a:ext cx="0" cy="792163"/>
          </a:xfrm>
          <a:prstGeom prst="line">
            <a:avLst/>
          </a:prstGeom>
          <a:noFill/>
          <a:ln w="9525">
            <a:solidFill>
              <a:schemeClr val="tx1"/>
            </a:solidFill>
            <a:round/>
            <a:headEnd/>
            <a:tailEnd/>
          </a:ln>
          <a:effectLst/>
        </p:spPr>
        <p:txBody>
          <a:bodyPr/>
          <a:lstStyle/>
          <a:p>
            <a:endParaRPr lang="en-NZ"/>
          </a:p>
        </p:txBody>
      </p:sp>
      <p:sp>
        <p:nvSpPr>
          <p:cNvPr id="47" name="Text Box 14"/>
          <p:cNvSpPr txBox="1">
            <a:spLocks noChangeArrowheads="1"/>
          </p:cNvSpPr>
          <p:nvPr/>
        </p:nvSpPr>
        <p:spPr bwMode="auto">
          <a:xfrm>
            <a:off x="2928926" y="1714488"/>
            <a:ext cx="865188" cy="396875"/>
          </a:xfrm>
          <a:prstGeom prst="rect">
            <a:avLst/>
          </a:prstGeom>
          <a:noFill/>
          <a:ln w="9525">
            <a:noFill/>
            <a:miter lim="800000"/>
            <a:headEnd/>
            <a:tailEnd/>
          </a:ln>
          <a:effectLst/>
        </p:spPr>
        <p:txBody>
          <a:bodyPr>
            <a:spAutoFit/>
          </a:bodyPr>
          <a:lstStyle/>
          <a:p>
            <a:pPr algn="ctr">
              <a:spcBef>
                <a:spcPct val="50000"/>
              </a:spcBef>
            </a:pPr>
            <a:r>
              <a:rPr lang="en-CA" sz="2000" dirty="0" smtClean="0"/>
              <a:t>2011</a:t>
            </a:r>
            <a:endParaRPr lang="en-US" sz="2000" dirty="0"/>
          </a:p>
        </p:txBody>
      </p:sp>
      <p:sp>
        <p:nvSpPr>
          <p:cNvPr id="48" name="Line 21"/>
          <p:cNvSpPr>
            <a:spLocks noChangeShapeType="1"/>
          </p:cNvSpPr>
          <p:nvPr/>
        </p:nvSpPr>
        <p:spPr bwMode="auto">
          <a:xfrm>
            <a:off x="5286380" y="2786058"/>
            <a:ext cx="0" cy="1403350"/>
          </a:xfrm>
          <a:prstGeom prst="line">
            <a:avLst/>
          </a:prstGeom>
          <a:noFill/>
          <a:ln w="9525">
            <a:solidFill>
              <a:schemeClr val="tx1"/>
            </a:solidFill>
            <a:round/>
            <a:headEnd/>
            <a:tailEnd type="triangle" w="med" len="med"/>
          </a:ln>
          <a:effectLst/>
        </p:spPr>
        <p:txBody>
          <a:bodyPr/>
          <a:lstStyle/>
          <a:p>
            <a:endParaRPr lang="en-NZ"/>
          </a:p>
        </p:txBody>
      </p:sp>
      <p:sp>
        <p:nvSpPr>
          <p:cNvPr id="49" name="Text Box 27"/>
          <p:cNvSpPr txBox="1">
            <a:spLocks noChangeArrowheads="1"/>
          </p:cNvSpPr>
          <p:nvPr/>
        </p:nvSpPr>
        <p:spPr bwMode="auto">
          <a:xfrm>
            <a:off x="5643570" y="5110475"/>
            <a:ext cx="1928826" cy="461665"/>
          </a:xfrm>
          <a:prstGeom prst="rect">
            <a:avLst/>
          </a:prstGeom>
          <a:noFill/>
          <a:ln w="9525">
            <a:noFill/>
            <a:miter lim="800000"/>
            <a:headEnd/>
            <a:tailEnd/>
          </a:ln>
          <a:effectLst/>
        </p:spPr>
        <p:txBody>
          <a:bodyPr wrap="square">
            <a:spAutoFit/>
          </a:bodyPr>
          <a:lstStyle/>
          <a:p>
            <a:pPr algn="ctr">
              <a:spcBef>
                <a:spcPct val="50000"/>
              </a:spcBef>
            </a:pPr>
            <a:r>
              <a:rPr lang="en-CA" sz="1200" dirty="0" smtClean="0"/>
              <a:t>Uniform &amp; Accreditation distribution begins</a:t>
            </a:r>
            <a:endParaRPr lang="en-US" sz="1200" dirty="0"/>
          </a:p>
        </p:txBody>
      </p:sp>
      <p:sp>
        <p:nvSpPr>
          <p:cNvPr id="50" name="Text Box 14"/>
          <p:cNvSpPr txBox="1">
            <a:spLocks noChangeArrowheads="1"/>
          </p:cNvSpPr>
          <p:nvPr/>
        </p:nvSpPr>
        <p:spPr bwMode="auto">
          <a:xfrm>
            <a:off x="3941747" y="2571744"/>
            <a:ext cx="1000132" cy="261610"/>
          </a:xfrm>
          <a:prstGeom prst="rect">
            <a:avLst/>
          </a:prstGeom>
          <a:noFill/>
          <a:ln w="9525">
            <a:noFill/>
            <a:miter lim="800000"/>
            <a:headEnd/>
            <a:tailEnd/>
          </a:ln>
          <a:effectLst/>
        </p:spPr>
        <p:txBody>
          <a:bodyPr wrap="square">
            <a:spAutoFit/>
          </a:bodyPr>
          <a:lstStyle/>
          <a:p>
            <a:pPr algn="ctr">
              <a:spcBef>
                <a:spcPct val="50000"/>
              </a:spcBef>
            </a:pPr>
            <a:r>
              <a:rPr lang="en-CA" sz="1100" dirty="0" smtClean="0"/>
              <a:t>May</a:t>
            </a:r>
            <a:endParaRPr lang="en-US" sz="1100" dirty="0"/>
          </a:p>
        </p:txBody>
      </p:sp>
      <p:sp>
        <p:nvSpPr>
          <p:cNvPr id="51" name="Text Box 14"/>
          <p:cNvSpPr txBox="1">
            <a:spLocks noChangeArrowheads="1"/>
          </p:cNvSpPr>
          <p:nvPr/>
        </p:nvSpPr>
        <p:spPr bwMode="auto">
          <a:xfrm>
            <a:off x="5583235" y="2571744"/>
            <a:ext cx="1000132" cy="261610"/>
          </a:xfrm>
          <a:prstGeom prst="rect">
            <a:avLst/>
          </a:prstGeom>
          <a:noFill/>
          <a:ln w="9525">
            <a:noFill/>
            <a:miter lim="800000"/>
            <a:headEnd/>
            <a:tailEnd/>
          </a:ln>
          <a:effectLst/>
        </p:spPr>
        <p:txBody>
          <a:bodyPr wrap="square">
            <a:spAutoFit/>
          </a:bodyPr>
          <a:lstStyle/>
          <a:p>
            <a:pPr algn="ctr">
              <a:spcBef>
                <a:spcPct val="50000"/>
              </a:spcBef>
            </a:pPr>
            <a:r>
              <a:rPr lang="en-CA" sz="1100" dirty="0" smtClean="0"/>
              <a:t>August</a:t>
            </a:r>
            <a:endParaRPr lang="en-US" sz="1100" dirty="0"/>
          </a:p>
        </p:txBody>
      </p:sp>
      <p:sp>
        <p:nvSpPr>
          <p:cNvPr id="53" name="Line 17"/>
          <p:cNvSpPr>
            <a:spLocks noChangeShapeType="1"/>
          </p:cNvSpPr>
          <p:nvPr/>
        </p:nvSpPr>
        <p:spPr bwMode="auto">
          <a:xfrm>
            <a:off x="7561293" y="2779712"/>
            <a:ext cx="0" cy="649288"/>
          </a:xfrm>
          <a:prstGeom prst="line">
            <a:avLst/>
          </a:prstGeom>
          <a:noFill/>
          <a:ln w="9525">
            <a:solidFill>
              <a:schemeClr val="tx1"/>
            </a:solidFill>
            <a:round/>
            <a:headEnd/>
            <a:tailEnd type="triangle" w="med" len="med"/>
          </a:ln>
          <a:effectLst/>
        </p:spPr>
        <p:txBody>
          <a:bodyPr/>
          <a:lstStyle/>
          <a:p>
            <a:endParaRPr lang="en-NZ"/>
          </a:p>
        </p:txBody>
      </p:sp>
      <p:sp>
        <p:nvSpPr>
          <p:cNvPr id="54" name="Text Box 38"/>
          <p:cNvSpPr txBox="1">
            <a:spLocks noChangeArrowheads="1"/>
          </p:cNvSpPr>
          <p:nvPr/>
        </p:nvSpPr>
        <p:spPr bwMode="auto">
          <a:xfrm>
            <a:off x="6918351" y="3357562"/>
            <a:ext cx="1368425" cy="276999"/>
          </a:xfrm>
          <a:prstGeom prst="rect">
            <a:avLst/>
          </a:prstGeom>
          <a:noFill/>
          <a:ln w="9525">
            <a:noFill/>
            <a:miter lim="800000"/>
            <a:headEnd/>
            <a:tailEnd/>
          </a:ln>
          <a:effectLst/>
        </p:spPr>
        <p:txBody>
          <a:bodyPr>
            <a:spAutoFit/>
          </a:bodyPr>
          <a:lstStyle/>
          <a:p>
            <a:pPr algn="ctr">
              <a:spcBef>
                <a:spcPct val="50000"/>
              </a:spcBef>
            </a:pPr>
            <a:r>
              <a:rPr lang="en-CA" sz="1200" dirty="0" smtClean="0"/>
              <a:t>Tournament Time</a:t>
            </a:r>
            <a:endParaRPr lang="en-US" sz="1200" dirty="0"/>
          </a:p>
        </p:txBody>
      </p:sp>
      <p:sp>
        <p:nvSpPr>
          <p:cNvPr id="55" name="Line 17"/>
          <p:cNvSpPr>
            <a:spLocks noChangeShapeType="1"/>
          </p:cNvSpPr>
          <p:nvPr/>
        </p:nvSpPr>
        <p:spPr bwMode="auto">
          <a:xfrm>
            <a:off x="3579800" y="2786058"/>
            <a:ext cx="0" cy="649288"/>
          </a:xfrm>
          <a:prstGeom prst="line">
            <a:avLst/>
          </a:prstGeom>
          <a:noFill/>
          <a:ln w="9525">
            <a:solidFill>
              <a:schemeClr val="tx1"/>
            </a:solidFill>
            <a:round/>
            <a:headEnd/>
            <a:tailEnd type="triangle" w="med" len="med"/>
          </a:ln>
          <a:effectLst/>
        </p:spPr>
        <p:txBody>
          <a:bodyPr/>
          <a:lstStyle/>
          <a:p>
            <a:endParaRPr lang="en-NZ"/>
          </a:p>
        </p:txBody>
      </p:sp>
      <p:sp>
        <p:nvSpPr>
          <p:cNvPr id="13" name="Line 17"/>
          <p:cNvSpPr>
            <a:spLocks noChangeShapeType="1"/>
          </p:cNvSpPr>
          <p:nvPr/>
        </p:nvSpPr>
        <p:spPr bwMode="auto">
          <a:xfrm>
            <a:off x="2412999" y="2779712"/>
            <a:ext cx="0" cy="649288"/>
          </a:xfrm>
          <a:prstGeom prst="line">
            <a:avLst/>
          </a:prstGeom>
          <a:noFill/>
          <a:ln w="9525">
            <a:solidFill>
              <a:schemeClr val="tx1"/>
            </a:solidFill>
            <a:round/>
            <a:headEnd/>
            <a:tailEnd type="triangle" w="med" len="med"/>
          </a:ln>
          <a:effectLst/>
        </p:spPr>
        <p:txBody>
          <a:bodyPr/>
          <a:lstStyle/>
          <a:p>
            <a:endParaRPr lang="en-NZ"/>
          </a:p>
        </p:txBody>
      </p:sp>
      <p:sp>
        <p:nvSpPr>
          <p:cNvPr id="57" name="Text Box 22"/>
          <p:cNvSpPr txBox="1">
            <a:spLocks noChangeArrowheads="1"/>
          </p:cNvSpPr>
          <p:nvPr/>
        </p:nvSpPr>
        <p:spPr bwMode="auto">
          <a:xfrm>
            <a:off x="357158" y="4071942"/>
            <a:ext cx="1655762" cy="461665"/>
          </a:xfrm>
          <a:prstGeom prst="rect">
            <a:avLst/>
          </a:prstGeom>
          <a:noFill/>
          <a:ln w="9525">
            <a:noFill/>
            <a:miter lim="800000"/>
            <a:headEnd/>
            <a:tailEnd/>
          </a:ln>
          <a:effectLst/>
        </p:spPr>
        <p:txBody>
          <a:bodyPr>
            <a:spAutoFit/>
          </a:bodyPr>
          <a:lstStyle/>
          <a:p>
            <a:pPr algn="ctr">
              <a:spcBef>
                <a:spcPct val="50000"/>
              </a:spcBef>
            </a:pPr>
            <a:r>
              <a:rPr lang="en-CA" sz="1200" dirty="0" smtClean="0"/>
              <a:t>Public forums &amp; registrations</a:t>
            </a:r>
            <a:endParaRPr lang="en-US" sz="1200" dirty="0"/>
          </a:p>
        </p:txBody>
      </p:sp>
      <p:sp>
        <p:nvSpPr>
          <p:cNvPr id="58" name="Line 37"/>
          <p:cNvSpPr>
            <a:spLocks noChangeShapeType="1"/>
          </p:cNvSpPr>
          <p:nvPr/>
        </p:nvSpPr>
        <p:spPr bwMode="auto">
          <a:xfrm>
            <a:off x="1214414" y="2786058"/>
            <a:ext cx="0" cy="1268405"/>
          </a:xfrm>
          <a:prstGeom prst="line">
            <a:avLst/>
          </a:prstGeom>
          <a:noFill/>
          <a:ln w="9525">
            <a:solidFill>
              <a:schemeClr val="tx1"/>
            </a:solidFill>
            <a:round/>
            <a:headEnd/>
            <a:tailEnd type="triangle" w="med" len="med"/>
          </a:ln>
          <a:effectLst/>
        </p:spPr>
        <p:txBody>
          <a:bodyPr/>
          <a:lstStyle/>
          <a:p>
            <a:endParaRPr lang="en-NZ"/>
          </a:p>
        </p:txBody>
      </p:sp>
      <p:sp>
        <p:nvSpPr>
          <p:cNvPr id="59" name="Text Box 14"/>
          <p:cNvSpPr txBox="1">
            <a:spLocks noChangeArrowheads="1"/>
          </p:cNvSpPr>
          <p:nvPr/>
        </p:nvSpPr>
        <p:spPr bwMode="auto">
          <a:xfrm>
            <a:off x="4786314" y="2571744"/>
            <a:ext cx="1000132" cy="261610"/>
          </a:xfrm>
          <a:prstGeom prst="rect">
            <a:avLst/>
          </a:prstGeom>
          <a:noFill/>
          <a:ln w="9525">
            <a:noFill/>
            <a:miter lim="800000"/>
            <a:headEnd/>
            <a:tailEnd/>
          </a:ln>
          <a:effectLst/>
        </p:spPr>
        <p:txBody>
          <a:bodyPr wrap="square">
            <a:spAutoFit/>
          </a:bodyPr>
          <a:lstStyle/>
          <a:p>
            <a:pPr algn="ctr">
              <a:spcBef>
                <a:spcPct val="50000"/>
              </a:spcBef>
            </a:pPr>
            <a:r>
              <a:rPr lang="en-CA" sz="1100" dirty="0" smtClean="0"/>
              <a:t>July</a:t>
            </a:r>
            <a:endParaRPr lang="en-US" sz="1100" dirty="0"/>
          </a:p>
        </p:txBody>
      </p:sp>
      <p:sp>
        <p:nvSpPr>
          <p:cNvPr id="60" name="Text Box 38"/>
          <p:cNvSpPr txBox="1">
            <a:spLocks noChangeArrowheads="1"/>
          </p:cNvSpPr>
          <p:nvPr/>
        </p:nvSpPr>
        <p:spPr bwMode="auto">
          <a:xfrm>
            <a:off x="6132533" y="4071942"/>
            <a:ext cx="1368425" cy="646331"/>
          </a:xfrm>
          <a:prstGeom prst="rect">
            <a:avLst/>
          </a:prstGeom>
          <a:noFill/>
          <a:ln w="9525">
            <a:noFill/>
            <a:miter lim="800000"/>
            <a:headEnd/>
            <a:tailEnd/>
          </a:ln>
          <a:effectLst/>
        </p:spPr>
        <p:txBody>
          <a:bodyPr>
            <a:spAutoFit/>
          </a:bodyPr>
          <a:lstStyle/>
          <a:p>
            <a:pPr algn="ctr">
              <a:spcBef>
                <a:spcPct val="50000"/>
              </a:spcBef>
            </a:pPr>
            <a:r>
              <a:rPr lang="en-CA" sz="1200" dirty="0" smtClean="0"/>
              <a:t>Venue Based Training commences</a:t>
            </a:r>
            <a:endParaRPr lang="en-US" sz="1200" dirty="0"/>
          </a:p>
        </p:txBody>
      </p:sp>
      <p:sp>
        <p:nvSpPr>
          <p:cNvPr id="61" name="Line 37"/>
          <p:cNvSpPr>
            <a:spLocks noChangeShapeType="1"/>
          </p:cNvSpPr>
          <p:nvPr/>
        </p:nvSpPr>
        <p:spPr bwMode="auto">
          <a:xfrm>
            <a:off x="6846913" y="2786058"/>
            <a:ext cx="0" cy="1268405"/>
          </a:xfrm>
          <a:prstGeom prst="line">
            <a:avLst/>
          </a:prstGeom>
          <a:noFill/>
          <a:ln w="9525">
            <a:solidFill>
              <a:schemeClr val="tx1"/>
            </a:solidFill>
            <a:round/>
            <a:headEnd/>
            <a:tailEnd type="triangle" w="med" len="med"/>
          </a:ln>
          <a:effectLst/>
        </p:spPr>
        <p:txBody>
          <a:bodyPr/>
          <a:lstStyle/>
          <a:p>
            <a:endParaRPr lang="en-NZ"/>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1571612"/>
            <a:ext cx="7772400" cy="990600"/>
          </a:xfrm>
        </p:spPr>
        <p:txBody>
          <a:bodyPr/>
          <a:lstStyle/>
          <a:p>
            <a:r>
              <a:rPr lang="en-NZ" dirty="0" smtClean="0"/>
              <a:t>“Right person for the role.”</a:t>
            </a:r>
            <a:endParaRPr lang="en-NZ" dirty="0"/>
          </a:p>
        </p:txBody>
      </p:sp>
      <p:sp>
        <p:nvSpPr>
          <p:cNvPr id="3" name="Content Placeholder 2"/>
          <p:cNvSpPr>
            <a:spLocks noGrp="1"/>
          </p:cNvSpPr>
          <p:nvPr>
            <p:ph idx="1"/>
          </p:nvPr>
        </p:nvSpPr>
        <p:spPr>
          <a:xfrm>
            <a:off x="685800" y="2762264"/>
            <a:ext cx="7772400" cy="2667000"/>
          </a:xfrm>
        </p:spPr>
        <p:txBody>
          <a:bodyPr/>
          <a:lstStyle/>
          <a:p>
            <a:pPr lvl="0"/>
            <a:r>
              <a:rPr lang="en-NZ" sz="2400" dirty="0" smtClean="0"/>
              <a:t>Technical skills/experience</a:t>
            </a:r>
          </a:p>
          <a:p>
            <a:pPr lvl="0"/>
            <a:r>
              <a:rPr lang="en-NZ" sz="2400" dirty="0" smtClean="0"/>
              <a:t>Operational requirements</a:t>
            </a:r>
          </a:p>
          <a:p>
            <a:pPr lvl="0"/>
            <a:r>
              <a:rPr lang="en-NZ" sz="2400" dirty="0" smtClean="0"/>
              <a:t>Customer service and volunteering</a:t>
            </a:r>
          </a:p>
          <a:p>
            <a:pPr lvl="0"/>
            <a:r>
              <a:rPr lang="en-NZ" sz="2400" dirty="0" smtClean="0"/>
              <a:t>Leadership</a:t>
            </a:r>
          </a:p>
          <a:p>
            <a:pPr lvl="0"/>
            <a:r>
              <a:rPr lang="en-NZ" sz="2400" dirty="0" smtClean="0"/>
              <a:t>Passion</a:t>
            </a:r>
          </a:p>
          <a:p>
            <a:pPr lvl="0"/>
            <a:r>
              <a:rPr lang="en-NZ" sz="2400" dirty="0" err="1" smtClean="0"/>
              <a:t>Manaakitanga</a:t>
            </a:r>
            <a:endParaRPr lang="en-NZ" sz="2400" dirty="0" smtClean="0"/>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21</a:t>
            </a:fld>
            <a:endParaRPr lang="en-US"/>
          </a:p>
        </p:txBody>
      </p:sp>
      <p:pic>
        <p:nvPicPr>
          <p:cNvPr id="5" name="Picture 4" descr="Ceremonies Volunteer.bmp"/>
          <p:cNvPicPr>
            <a:picLocks noChangeAspect="1"/>
          </p:cNvPicPr>
          <p:nvPr/>
        </p:nvPicPr>
        <p:blipFill>
          <a:blip r:embed="rId3"/>
          <a:stretch>
            <a:fillRect/>
          </a:stretch>
        </p:blipFill>
        <p:spPr>
          <a:xfrm>
            <a:off x="6228184" y="2492896"/>
            <a:ext cx="2499742" cy="3332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 up interview format </a:t>
            </a:r>
            <a:br>
              <a:rPr lang="en-US" dirty="0" smtClean="0"/>
            </a:br>
            <a:endParaRPr lang="en-NZ" dirty="0"/>
          </a:p>
        </p:txBody>
      </p:sp>
      <p:sp>
        <p:nvSpPr>
          <p:cNvPr id="3" name="Content Placeholder 2"/>
          <p:cNvSpPr>
            <a:spLocks noGrp="1"/>
          </p:cNvSpPr>
          <p:nvPr>
            <p:ph idx="1"/>
          </p:nvPr>
        </p:nvSpPr>
        <p:spPr>
          <a:xfrm>
            <a:off x="685800" y="3333768"/>
            <a:ext cx="7772400" cy="2238372"/>
          </a:xfrm>
        </p:spPr>
        <p:txBody>
          <a:bodyPr/>
          <a:lstStyle/>
          <a:p>
            <a:r>
              <a:rPr lang="en-NZ" sz="2800" dirty="0" smtClean="0"/>
              <a:t>Informal</a:t>
            </a:r>
          </a:p>
          <a:p>
            <a:r>
              <a:rPr lang="en-NZ" sz="2800" dirty="0" smtClean="0"/>
              <a:t>20 minutes</a:t>
            </a:r>
          </a:p>
          <a:p>
            <a:r>
              <a:rPr lang="en-NZ" sz="2800" dirty="0" smtClean="0"/>
              <a:t>Confirm availability, skills and experience</a:t>
            </a:r>
          </a:p>
          <a:p>
            <a:r>
              <a:rPr lang="en-NZ" sz="2800" dirty="0" smtClean="0"/>
              <a:t>Operational questions and technical questions</a:t>
            </a:r>
          </a:p>
          <a:p>
            <a:r>
              <a:rPr lang="en-US" sz="2800" dirty="0" smtClean="0"/>
              <a:t>Regional</a:t>
            </a:r>
            <a:endParaRPr lang="en-NZ" sz="2800" dirty="0"/>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22</a:t>
            </a:fld>
            <a:endParaRPr lang="en-US"/>
          </a:p>
        </p:txBody>
      </p:sp>
      <p:sp>
        <p:nvSpPr>
          <p:cNvPr id="5" name="Title 1"/>
          <p:cNvSpPr txBox="1">
            <a:spLocks/>
          </p:cNvSpPr>
          <p:nvPr/>
        </p:nvSpPr>
        <p:spPr bwMode="auto">
          <a:xfrm>
            <a:off x="642910" y="235743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4000" b="0" i="0" u="none" strike="noStrike" kern="0" cap="none" spc="0" normalizeH="0" baseline="0" noProof="0" dirty="0" smtClean="0">
                <a:ln>
                  <a:noFill/>
                </a:ln>
                <a:solidFill>
                  <a:schemeClr val="accent1">
                    <a:lumMod val="50000"/>
                  </a:schemeClr>
                </a:solidFill>
                <a:effectLst/>
                <a:uLnTx/>
                <a:uFillTx/>
                <a:latin typeface="+mj-lt"/>
                <a:ea typeface="+mj-ea"/>
                <a:cs typeface="+mj-cs"/>
              </a:rPr>
              <a:t>We meet you and you meet us! </a:t>
            </a:r>
            <a:endParaRPr kumimoji="0" lang="en-NZ" sz="4000" b="0" i="0" u="none" strike="noStrike" kern="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Training</a:t>
            </a:r>
            <a:endParaRPr lang="en-US" dirty="0"/>
          </a:p>
        </p:txBody>
      </p:sp>
      <p:sp>
        <p:nvSpPr>
          <p:cNvPr id="3" name="Content Placeholder 2"/>
          <p:cNvSpPr>
            <a:spLocks noGrp="1"/>
          </p:cNvSpPr>
          <p:nvPr>
            <p:ph idx="1"/>
          </p:nvPr>
        </p:nvSpPr>
        <p:spPr/>
        <p:txBody>
          <a:bodyPr/>
          <a:lstStyle/>
          <a:p>
            <a:r>
              <a:rPr lang="en-NZ" dirty="0" smtClean="0"/>
              <a:t>Three phases beginning May 2011</a:t>
            </a:r>
          </a:p>
          <a:p>
            <a:pPr marL="914400" lvl="1" indent="-457200">
              <a:buAutoNum type="arabicPeriod"/>
            </a:pPr>
            <a:r>
              <a:rPr lang="en-NZ" sz="2400" dirty="0" smtClean="0"/>
              <a:t>Orientation/Generic (online)</a:t>
            </a:r>
          </a:p>
          <a:p>
            <a:pPr marL="914400" lvl="1" indent="-457200">
              <a:buAutoNum type="arabicPeriod"/>
            </a:pPr>
            <a:r>
              <a:rPr lang="en-NZ" sz="2400" dirty="0" smtClean="0"/>
              <a:t>Job Specific (classroom)</a:t>
            </a:r>
          </a:p>
          <a:p>
            <a:pPr lvl="1">
              <a:buNone/>
            </a:pPr>
            <a:r>
              <a:rPr lang="en-NZ" sz="2400" dirty="0" smtClean="0"/>
              <a:t>3.		Venue specific (venue)</a:t>
            </a:r>
          </a:p>
          <a:p>
            <a:r>
              <a:rPr lang="en-NZ" dirty="0" smtClean="0"/>
              <a:t>Leadership training and Train the trainer</a:t>
            </a:r>
            <a:endParaRPr lang="en-US" dirty="0"/>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Work Areas</a:t>
            </a:r>
            <a:endParaRPr lang="en-US" dirty="0"/>
          </a:p>
        </p:txBody>
      </p:sp>
      <p:sp>
        <p:nvSpPr>
          <p:cNvPr id="3" name="Content Placeholder 2"/>
          <p:cNvSpPr>
            <a:spLocks noGrp="1"/>
          </p:cNvSpPr>
          <p:nvPr>
            <p:ph idx="1"/>
          </p:nvPr>
        </p:nvSpPr>
        <p:spPr>
          <a:xfrm>
            <a:off x="685800" y="2714620"/>
            <a:ext cx="3743324" cy="2667000"/>
          </a:xfrm>
        </p:spPr>
        <p:txBody>
          <a:bodyPr/>
          <a:lstStyle/>
          <a:p>
            <a:r>
              <a:rPr lang="en-NZ" sz="2400" dirty="0" smtClean="0"/>
              <a:t>Accommodation</a:t>
            </a:r>
          </a:p>
          <a:p>
            <a:r>
              <a:rPr lang="en-NZ" sz="2400" dirty="0" smtClean="0"/>
              <a:t>Accreditation</a:t>
            </a:r>
            <a:endParaRPr lang="en-US" sz="2400" dirty="0" smtClean="0"/>
          </a:p>
          <a:p>
            <a:r>
              <a:rPr lang="en-US" sz="2400" dirty="0" smtClean="0"/>
              <a:t>Catering</a:t>
            </a:r>
          </a:p>
          <a:p>
            <a:r>
              <a:rPr lang="en-NZ" sz="2400" dirty="0" smtClean="0"/>
              <a:t>Ceremonies</a:t>
            </a:r>
            <a:endParaRPr lang="en-US" sz="2400" dirty="0" smtClean="0"/>
          </a:p>
          <a:p>
            <a:r>
              <a:rPr lang="en-US" sz="2400" dirty="0" smtClean="0"/>
              <a:t>City Operations</a:t>
            </a:r>
          </a:p>
          <a:p>
            <a:r>
              <a:rPr lang="en-NZ" sz="2400" dirty="0" smtClean="0"/>
              <a:t>Media Operations</a:t>
            </a:r>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24</a:t>
            </a:fld>
            <a:endParaRPr lang="en-US"/>
          </a:p>
        </p:txBody>
      </p:sp>
      <p:sp>
        <p:nvSpPr>
          <p:cNvPr id="5" name="Content Placeholder 2"/>
          <p:cNvSpPr txBox="1">
            <a:spLocks/>
          </p:cNvSpPr>
          <p:nvPr/>
        </p:nvSpPr>
        <p:spPr bwMode="auto">
          <a:xfrm>
            <a:off x="4257700" y="2714620"/>
            <a:ext cx="3743324"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Tx/>
              <a:buChar char="•"/>
              <a:defRPr/>
            </a:pPr>
            <a:r>
              <a:rPr lang="en-NZ" sz="2400" dirty="0" smtClean="0">
                <a:latin typeface="+mn-lt"/>
              </a:rPr>
              <a:t>Sports Presentation</a:t>
            </a:r>
          </a:p>
          <a:p>
            <a:pPr marL="342900" indent="-342900">
              <a:spcBef>
                <a:spcPct val="20000"/>
              </a:spcBef>
              <a:buFontTx/>
              <a:buChar char="•"/>
              <a:defRPr/>
            </a:pPr>
            <a:r>
              <a:rPr lang="en-NZ" sz="2400" dirty="0" smtClean="0">
                <a:latin typeface="+mn-lt"/>
              </a:rPr>
              <a:t>Ticketing</a:t>
            </a:r>
          </a:p>
          <a:p>
            <a:pPr marL="342900" indent="-342900">
              <a:spcBef>
                <a:spcPct val="20000"/>
              </a:spcBef>
              <a:buFontTx/>
              <a:buChar char="•"/>
              <a:defRPr/>
            </a:pPr>
            <a:r>
              <a:rPr lang="en-NZ" sz="2400" dirty="0" smtClean="0">
                <a:latin typeface="+mn-lt"/>
              </a:rPr>
              <a:t>Tourist Information</a:t>
            </a:r>
          </a:p>
          <a:p>
            <a:pPr marL="342900" indent="-342900">
              <a:spcBef>
                <a:spcPct val="20000"/>
              </a:spcBef>
              <a:buFontTx/>
              <a:buChar char="•"/>
              <a:defRPr/>
            </a:pPr>
            <a:r>
              <a:rPr lang="en-NZ" sz="2400" dirty="0" smtClean="0">
                <a:latin typeface="+mn-lt"/>
              </a:rPr>
              <a:t>Transport</a:t>
            </a:r>
            <a:endParaRPr lang="en-US" sz="2400" dirty="0" smtClean="0">
              <a:latin typeface="+mn-lt"/>
            </a:endParaRPr>
          </a:p>
          <a:p>
            <a:pPr marL="342900" lvl="0" indent="-342900">
              <a:spcBef>
                <a:spcPct val="20000"/>
              </a:spcBef>
              <a:buFontTx/>
              <a:buChar char="•"/>
              <a:defRPr/>
            </a:pPr>
            <a:r>
              <a:rPr lang="en-NZ" sz="2400" dirty="0" smtClean="0">
                <a:latin typeface="+mn-lt"/>
              </a:rPr>
              <a:t>VIP Programme</a:t>
            </a:r>
          </a:p>
          <a:p>
            <a:pPr marL="342900" indent="-342900">
              <a:spcBef>
                <a:spcPct val="20000"/>
              </a:spcBef>
              <a:buFontTx/>
              <a:buChar char="•"/>
              <a:defRPr/>
            </a:pPr>
            <a:r>
              <a:rPr lang="en-NZ" sz="2400" dirty="0" smtClean="0">
                <a:latin typeface="+mn-lt"/>
              </a:rPr>
              <a:t>Workforce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6552" y="-315416"/>
            <a:ext cx="9793088" cy="7571303"/>
          </a:xfrm>
          <a:prstGeom prst="rect">
            <a:avLst/>
          </a:prstGeom>
          <a:solidFill>
            <a:schemeClr val="bg1"/>
          </a:solidFill>
        </p:spPr>
        <p:txBody>
          <a:bodyPr wrap="square" rtlCol="0">
            <a:spAutoFit/>
          </a:bodyPr>
          <a:lstStyle/>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US" dirty="0"/>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25</a:t>
            </a:fld>
            <a:endParaRPr lang="en-US"/>
          </a:p>
        </p:txBody>
      </p:sp>
      <p:graphicFrame>
        <p:nvGraphicFramePr>
          <p:cNvPr id="5" name="Content Placeholder 4"/>
          <p:cNvGraphicFramePr>
            <a:graphicFrameLocks noChangeAspect="1"/>
          </p:cNvGraphicFramePr>
          <p:nvPr>
            <p:ph idx="1"/>
          </p:nvPr>
        </p:nvGraphicFramePr>
        <p:xfrm>
          <a:off x="1547664" y="-315417"/>
          <a:ext cx="6120680" cy="8662797"/>
        </p:xfrm>
        <a:graphic>
          <a:graphicData uri="http://schemas.openxmlformats.org/presentationml/2006/ole">
            <p:oleObj spid="_x0000_s2050" name="Acrobat Document" r:id="rId3" imgW="6275160" imgH="8880120" progId="AcroExch.Document.7">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Roles</a:t>
            </a:r>
            <a:endParaRPr lang="en-US" dirty="0"/>
          </a:p>
        </p:txBody>
      </p:sp>
      <p:sp>
        <p:nvSpPr>
          <p:cNvPr id="3" name="Content Placeholder 2"/>
          <p:cNvSpPr>
            <a:spLocks noGrp="1"/>
          </p:cNvSpPr>
          <p:nvPr>
            <p:ph idx="1"/>
          </p:nvPr>
        </p:nvSpPr>
        <p:spPr>
          <a:xfrm>
            <a:off x="685800" y="2571744"/>
            <a:ext cx="4029076" cy="3609996"/>
          </a:xfrm>
        </p:spPr>
        <p:txBody>
          <a:bodyPr/>
          <a:lstStyle/>
          <a:p>
            <a:r>
              <a:rPr lang="en-US" sz="1800" dirty="0" smtClean="0"/>
              <a:t>RWC 2011 Festival Hosts </a:t>
            </a:r>
          </a:p>
          <a:p>
            <a:r>
              <a:rPr lang="en-US" sz="1800" dirty="0" smtClean="0"/>
              <a:t>Tourist Information Host</a:t>
            </a:r>
          </a:p>
          <a:p>
            <a:r>
              <a:rPr lang="en-US" sz="1800" dirty="0" smtClean="0"/>
              <a:t>Transport Hub Hosts</a:t>
            </a:r>
          </a:p>
          <a:p>
            <a:r>
              <a:rPr lang="en-NZ" sz="1800" dirty="0" smtClean="0"/>
              <a:t>Coach Load Zone Officer</a:t>
            </a:r>
            <a:endParaRPr lang="en-US" sz="1800" dirty="0" smtClean="0"/>
          </a:p>
          <a:p>
            <a:r>
              <a:rPr lang="en-US" sz="1800" dirty="0" smtClean="0"/>
              <a:t>VIP Hosts </a:t>
            </a:r>
          </a:p>
          <a:p>
            <a:r>
              <a:rPr lang="en-US" sz="1800" dirty="0" smtClean="0"/>
              <a:t>VIP Administrators</a:t>
            </a:r>
          </a:p>
          <a:p>
            <a:r>
              <a:rPr lang="en-US" sz="1800" dirty="0" smtClean="0"/>
              <a:t>Workforce Squad</a:t>
            </a:r>
          </a:p>
          <a:p>
            <a:r>
              <a:rPr lang="en-US" sz="1800" dirty="0" smtClean="0"/>
              <a:t>Ceremonies Support</a:t>
            </a:r>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26</a:t>
            </a:fld>
            <a:endParaRPr lang="en-US"/>
          </a:p>
        </p:txBody>
      </p:sp>
      <p:sp>
        <p:nvSpPr>
          <p:cNvPr id="5" name="Content Placeholder 2"/>
          <p:cNvSpPr txBox="1">
            <a:spLocks/>
          </p:cNvSpPr>
          <p:nvPr/>
        </p:nvSpPr>
        <p:spPr bwMode="auto">
          <a:xfrm>
            <a:off x="4757766" y="2571744"/>
            <a:ext cx="4029076" cy="36099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r>
              <a:rPr lang="en-US" dirty="0" smtClean="0">
                <a:latin typeface="+mn-lt"/>
              </a:rPr>
              <a:t>Spectator Services Squad</a:t>
            </a:r>
            <a:endParaRPr lang="en-NZ" dirty="0" smtClean="0">
              <a:latin typeface="+mn-lt"/>
            </a:endParaRPr>
          </a:p>
          <a:p>
            <a:pPr marL="342900" lvl="0" indent="-342900">
              <a:spcBef>
                <a:spcPct val="20000"/>
              </a:spcBef>
              <a:buFontTx/>
              <a:buChar char="•"/>
            </a:pPr>
            <a:r>
              <a:rPr lang="en-NZ" dirty="0" smtClean="0">
                <a:latin typeface="+mn-lt"/>
              </a:rPr>
              <a:t>Drivers</a:t>
            </a:r>
          </a:p>
          <a:p>
            <a:pPr marL="342900" lvl="0" indent="-342900">
              <a:spcBef>
                <a:spcPct val="20000"/>
              </a:spcBef>
              <a:buFontTx/>
              <a:buChar char="•"/>
            </a:pPr>
            <a:r>
              <a:rPr lang="en-NZ" dirty="0" smtClean="0">
                <a:latin typeface="+mn-lt"/>
              </a:rPr>
              <a:t>Fleet Centre Operations</a:t>
            </a:r>
          </a:p>
          <a:p>
            <a:pPr marL="342900" lvl="0" indent="-342900">
              <a:spcBef>
                <a:spcPct val="20000"/>
              </a:spcBef>
              <a:buFontTx/>
              <a:buChar char="•"/>
            </a:pPr>
            <a:r>
              <a:rPr lang="en-NZ" dirty="0" smtClean="0">
                <a:latin typeface="+mn-lt"/>
              </a:rPr>
              <a:t>Hotel Hosts</a:t>
            </a:r>
          </a:p>
          <a:p>
            <a:pPr marL="342900" indent="-342900">
              <a:spcBef>
                <a:spcPct val="20000"/>
              </a:spcBef>
              <a:buFontTx/>
              <a:buChar char="•"/>
            </a:pPr>
            <a:r>
              <a:rPr lang="en-US" dirty="0" smtClean="0">
                <a:latin typeface="+mn-lt"/>
              </a:rPr>
              <a:t>Airport Welcome Hosts</a:t>
            </a:r>
          </a:p>
          <a:p>
            <a:pPr marL="342900" indent="-342900">
              <a:spcBef>
                <a:spcPct val="20000"/>
              </a:spcBef>
              <a:buFontTx/>
              <a:buChar char="•"/>
            </a:pPr>
            <a:r>
              <a:rPr lang="en-US" dirty="0" smtClean="0">
                <a:latin typeface="+mn-lt"/>
              </a:rPr>
              <a:t>Media Assistants</a:t>
            </a:r>
          </a:p>
          <a:p>
            <a:pPr marL="342900" indent="-342900">
              <a:spcBef>
                <a:spcPct val="20000"/>
              </a:spcBef>
              <a:buFontTx/>
              <a:buChar char="•"/>
            </a:pPr>
            <a:r>
              <a:rPr lang="en-US" dirty="0" smtClean="0">
                <a:latin typeface="+mn-lt"/>
              </a:rPr>
              <a:t>Attendance Recorders</a:t>
            </a:r>
          </a:p>
          <a:p>
            <a:pPr marL="342900" indent="-342900">
              <a:spcBef>
                <a:spcPct val="20000"/>
              </a:spcBef>
              <a:buFontTx/>
              <a:buChar char="•"/>
            </a:pPr>
            <a:r>
              <a:rPr lang="en-US" dirty="0" smtClean="0">
                <a:latin typeface="+mn-lt"/>
              </a:rPr>
              <a:t>Catering Standards Monitor</a:t>
            </a:r>
          </a:p>
        </p:txBody>
      </p:sp>
      <p:sp>
        <p:nvSpPr>
          <p:cNvPr id="6" name="Content Placeholder 2"/>
          <p:cNvSpPr txBox="1">
            <a:spLocks/>
          </p:cNvSpPr>
          <p:nvPr/>
        </p:nvSpPr>
        <p:spPr bwMode="auto">
          <a:xfrm>
            <a:off x="3214678" y="5286388"/>
            <a:ext cx="4934598" cy="633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400" b="1" i="0" u="none" strike="noStrike" kern="0" cap="none" spc="0" normalizeH="0" baseline="0" noProof="0" dirty="0" smtClean="0">
                <a:ln>
                  <a:noFill/>
                </a:ln>
                <a:solidFill>
                  <a:srgbClr val="FF0000"/>
                </a:solidFill>
                <a:effectLst/>
                <a:uLnTx/>
                <a:uFillTx/>
                <a:latin typeface="+mn-lt"/>
                <a:ea typeface="+mn-ea"/>
                <a:cs typeface="+mn-cs"/>
              </a:rPr>
              <a:t>Only select 3 roles when you register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p:cBhvr override="childStyle">
                                        <p:cTn dur="1" fill="hold" display="0" masterRel="nextClick" afterEffect="1"/>
                                        <p:tgtEl>
                                          <p:spTgt spid="3">
                                            <p:txEl>
                                              <p:pRg st="6" end="6"/>
                                            </p:txEl>
                                          </p:spTgt>
                                        </p:tgtEl>
                                        <p:attrNameLst>
                                          <p:attrName>ppt_c</p:attrName>
                                        </p:attrNameLst>
                                      </p:cBhvr>
                                      <p:to>
                                        <a:schemeClr va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subTnLst>
                                    <p:animClr>
                                      <p:cBhvr override="childStyle">
                                        <p:cTn dur="1" fill="hold" display="0" masterRel="nextClick" afterEffect="1"/>
                                        <p:tgtEl>
                                          <p:spTgt spid="3">
                                            <p:txEl>
                                              <p:pRg st="7" end="7"/>
                                            </p:txEl>
                                          </p:spTgt>
                                        </p:tgtEl>
                                        <p:attrNameLst>
                                          <p:attrName>ppt_c</p:attrName>
                                        </p:attrNameLst>
                                      </p:cBhvr>
                                      <p:to>
                                        <a:schemeClr val="hlink"/>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subTnLst>
                                    <p:animClr>
                                      <p:cBhvr override="childStyle">
                                        <p:cTn dur="1" fill="hold" display="0" masterRel="nextClick" afterEffect="1"/>
                                        <p:tgtEl>
                                          <p:spTgt spid="5">
                                            <p:txEl>
                                              <p:pRg st="0" end="0"/>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subTnLst>
                                    <p:animClr>
                                      <p:cBhvr override="childStyle">
                                        <p:cTn dur="1" fill="hold" display="0" masterRel="nextClick" afterEffect="1"/>
                                        <p:tgtEl>
                                          <p:spTgt spid="5">
                                            <p:txEl>
                                              <p:pRg st="1" end="1"/>
                                            </p:txEl>
                                          </p:spTgt>
                                        </p:tgtEl>
                                        <p:attrNameLst>
                                          <p:attrName>ppt_c</p:attrName>
                                        </p:attrNameLst>
                                      </p:cBhvr>
                                      <p:to>
                                        <a:schemeClr val="hlink"/>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subTnLst>
                                    <p:animClr>
                                      <p:cBhvr override="childStyle">
                                        <p:cTn dur="1" fill="hold" display="0" masterRel="nextClick" afterEffect="1"/>
                                        <p:tgtEl>
                                          <p:spTgt spid="5">
                                            <p:txEl>
                                              <p:pRg st="2" end="2"/>
                                            </p:txEl>
                                          </p:spTgt>
                                        </p:tgtEl>
                                        <p:attrNameLst>
                                          <p:attrName>ppt_c</p:attrName>
                                        </p:attrNameLst>
                                      </p:cBhvr>
                                      <p:to>
                                        <a:schemeClr val="hlink"/>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subTnLst>
                                    <p:animClr>
                                      <p:cBhvr override="childStyle">
                                        <p:cTn dur="1" fill="hold" display="0" masterRel="nextClick" afterEffect="1"/>
                                        <p:tgtEl>
                                          <p:spTgt spid="5">
                                            <p:txEl>
                                              <p:pRg st="3" end="3"/>
                                            </p:txEl>
                                          </p:spTgt>
                                        </p:tgtEl>
                                        <p:attrNameLst>
                                          <p:attrName>ppt_c</p:attrName>
                                        </p:attrNameLst>
                                      </p:cBhvr>
                                      <p:to>
                                        <a:schemeClr val="hlink"/>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subTnLst>
                                    <p:animClr>
                                      <p:cBhvr override="childStyle">
                                        <p:cTn dur="1" fill="hold" display="0" masterRel="nextClick" afterEffect="1"/>
                                        <p:tgtEl>
                                          <p:spTgt spid="5">
                                            <p:txEl>
                                              <p:pRg st="4" end="4"/>
                                            </p:txEl>
                                          </p:spTgt>
                                        </p:tgtEl>
                                        <p:attrNameLst>
                                          <p:attrName>ppt_c</p:attrName>
                                        </p:attrNameLst>
                                      </p:cBhvr>
                                      <p:to>
                                        <a:schemeClr val="hlink"/>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subTnLst>
                                    <p:animClr>
                                      <p:cBhvr override="childStyle">
                                        <p:cTn dur="1" fill="hold" display="0" masterRel="nextClick" afterEffect="1"/>
                                        <p:tgtEl>
                                          <p:spTgt spid="5">
                                            <p:txEl>
                                              <p:pRg st="5" end="5"/>
                                            </p:txEl>
                                          </p:spTgt>
                                        </p:tgtEl>
                                        <p:attrNameLst>
                                          <p:attrName>ppt_c</p:attrName>
                                        </p:attrNameLst>
                                      </p:cBhvr>
                                      <p:to>
                                        <a:schemeClr val="hlink"/>
                                      </p:to>
                                    </p:animClr>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subTnLst>
                                    <p:animClr>
                                      <p:cBhvr override="childStyle">
                                        <p:cTn dur="1" fill="hold" display="0" masterRel="nextClick" afterEffect="1"/>
                                        <p:tgtEl>
                                          <p:spTgt spid="5">
                                            <p:txEl>
                                              <p:pRg st="6" end="6"/>
                                            </p:txEl>
                                          </p:spTgt>
                                        </p:tgtEl>
                                        <p:attrNameLst>
                                          <p:attrName>ppt_c</p:attrName>
                                        </p:attrNameLst>
                                      </p:cBhvr>
                                      <p:to>
                                        <a:schemeClr val="hlink"/>
                                      </p:to>
                                    </p:animClr>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childTnLst>
                                  <p:subTnLst>
                                    <p:animClr>
                                      <p:cBhvr override="childStyle">
                                        <p:cTn dur="1" fill="hold" display="0" masterRel="nextClick" afterEffect="1"/>
                                        <p:tgtEl>
                                          <p:spTgt spid="5">
                                            <p:txEl>
                                              <p:pRg st="7" end="7"/>
                                            </p:txEl>
                                          </p:spTgt>
                                        </p:tgtEl>
                                        <p:attrNameLst>
                                          <p:attrName>ppt_c</p:attrName>
                                        </p:attrNameLst>
                                      </p:cBhvr>
                                      <p:to>
                                        <a:schemeClr val="hlink"/>
                                      </p:to>
                                    </p:animClr>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childTnLst>
                                </p:cTn>
                              </p:par>
                              <p:par>
                                <p:cTn id="71" presetID="6" presetClass="emph" presetSubtype="0" fill="hold" nodeType="withEffect">
                                  <p:stCondLst>
                                    <p:cond delay="0"/>
                                  </p:stCondLst>
                                  <p:childTnLst>
                                    <p:animScale>
                                      <p:cBhvr>
                                        <p:cTn id="72"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Registration</a:t>
            </a:r>
            <a:endParaRPr lang="en-NZ" dirty="0"/>
          </a:p>
        </p:txBody>
      </p:sp>
      <p:sp>
        <p:nvSpPr>
          <p:cNvPr id="3" name="Content Placeholder 2"/>
          <p:cNvSpPr>
            <a:spLocks noGrp="1"/>
          </p:cNvSpPr>
          <p:nvPr>
            <p:ph idx="1"/>
          </p:nvPr>
        </p:nvSpPr>
        <p:spPr/>
        <p:txBody>
          <a:bodyPr/>
          <a:lstStyle/>
          <a:p>
            <a:r>
              <a:rPr lang="en-NZ" sz="2800" dirty="0" smtClean="0"/>
              <a:t>Register online</a:t>
            </a:r>
          </a:p>
          <a:p>
            <a:pPr lvl="1"/>
            <a:r>
              <a:rPr lang="en-NZ" sz="1800" dirty="0" smtClean="0"/>
              <a:t>Help available at Libraries and </a:t>
            </a:r>
            <a:r>
              <a:rPr lang="en-NZ" sz="1800" dirty="0" err="1" smtClean="0"/>
              <a:t>i</a:t>
            </a:r>
            <a:r>
              <a:rPr lang="en-NZ" sz="1800" dirty="0" smtClean="0"/>
              <a:t>-SITES</a:t>
            </a:r>
          </a:p>
          <a:p>
            <a:r>
              <a:rPr lang="en-US" sz="2800" dirty="0" smtClean="0"/>
              <a:t>Own email address</a:t>
            </a:r>
            <a:endParaRPr lang="en-NZ" sz="2800" dirty="0" smtClean="0"/>
          </a:p>
          <a:p>
            <a:r>
              <a:rPr lang="en-NZ" sz="2800" dirty="0" smtClean="0"/>
              <a:t>We will communicate with you electronically</a:t>
            </a:r>
          </a:p>
          <a:p>
            <a:pPr lvl="1"/>
            <a:r>
              <a:rPr lang="en-NZ" sz="1800" dirty="0" smtClean="0"/>
              <a:t>Email / cell phone</a:t>
            </a:r>
          </a:p>
          <a:p>
            <a:r>
              <a:rPr lang="en-NZ" sz="2800" dirty="0" smtClean="0"/>
              <a:t>Login to update registration details any time</a:t>
            </a:r>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28</a:t>
            </a:fld>
            <a:endParaRPr lang="en-US"/>
          </a:p>
        </p:txBody>
      </p:sp>
      <p:pic>
        <p:nvPicPr>
          <p:cNvPr id="1026" name="Picture 2"/>
          <p:cNvPicPr>
            <a:picLocks noChangeAspect="1" noChangeArrowheads="1"/>
          </p:cNvPicPr>
          <p:nvPr/>
        </p:nvPicPr>
        <p:blipFill>
          <a:blip r:embed="rId2"/>
          <a:srcRect t="11268" r="1742" b="6475"/>
          <a:stretch>
            <a:fillRect/>
          </a:stretch>
        </p:blipFill>
        <p:spPr bwMode="auto">
          <a:xfrm>
            <a:off x="1071538" y="1214422"/>
            <a:ext cx="6948177" cy="46533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29</a:t>
            </a:fld>
            <a:endParaRPr lang="en-US"/>
          </a:p>
        </p:txBody>
      </p:sp>
      <p:pic>
        <p:nvPicPr>
          <p:cNvPr id="2051" name="Picture 3"/>
          <p:cNvPicPr>
            <a:picLocks noChangeAspect="1" noChangeArrowheads="1"/>
          </p:cNvPicPr>
          <p:nvPr/>
        </p:nvPicPr>
        <p:blipFill>
          <a:blip r:embed="rId3"/>
          <a:srcRect t="11365" r="2007" b="6553"/>
          <a:stretch>
            <a:fillRect/>
          </a:stretch>
        </p:blipFill>
        <p:spPr bwMode="auto">
          <a:xfrm>
            <a:off x="1071538" y="1214422"/>
            <a:ext cx="6929454"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00306"/>
            <a:ext cx="7772400" cy="2667000"/>
          </a:xfrm>
        </p:spPr>
        <p:txBody>
          <a:bodyPr/>
          <a:lstStyle/>
          <a:p>
            <a:pPr algn="ctr">
              <a:buNone/>
            </a:pPr>
            <a:r>
              <a:rPr lang="en-NZ" sz="13800" b="1" dirty="0" smtClean="0">
                <a:solidFill>
                  <a:schemeClr val="accent1">
                    <a:lumMod val="50000"/>
                  </a:schemeClr>
                </a:solidFill>
              </a:rPr>
              <a:t>Thanks</a:t>
            </a:r>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0" fill="hold"/>
                                        <p:tgtEl>
                                          <p:spTgt spid="3">
                                            <p:txEl>
                                              <p:pRg st="0" end="0"/>
                                            </p:txEl>
                                          </p:spTgt>
                                        </p:tgtEl>
                                      </p:cBhvr>
                                      <p:by x="150000" y="150000"/>
                                    </p:animScale>
                                  </p:childTnLst>
                                  <p:subTnLst>
                                    <p:animClr>
                                      <p:cBhvr override="childStyle">
                                        <p:cTn dur="1" fill="hold" display="0" masterRel="nextClick" afterEffect="1"/>
                                        <p:tgtEl>
                                          <p:spTgt spid="3">
                                            <p:txEl>
                                              <p:pRg st="0" end="0"/>
                                            </p:txEl>
                                          </p:spTgt>
                                        </p:tgtEl>
                                        <p:attrNameLst>
                                          <p:attrName>ppt_c</p:attrName>
                                        </p:attrNameLst>
                                      </p:cBhvr>
                                      <p:to>
                                        <a:srgbClr val="CC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30</a:t>
            </a:fld>
            <a:endParaRPr lang="en-US"/>
          </a:p>
        </p:txBody>
      </p:sp>
      <p:pic>
        <p:nvPicPr>
          <p:cNvPr id="3074" name="Picture 2"/>
          <p:cNvPicPr>
            <a:picLocks noChangeAspect="1" noChangeArrowheads="1"/>
          </p:cNvPicPr>
          <p:nvPr/>
        </p:nvPicPr>
        <p:blipFill>
          <a:blip r:embed="rId2"/>
          <a:srcRect t="11365" r="2006" b="7815"/>
          <a:stretch>
            <a:fillRect/>
          </a:stretch>
        </p:blipFill>
        <p:spPr bwMode="auto">
          <a:xfrm>
            <a:off x="1071538" y="1214422"/>
            <a:ext cx="6929486"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steps</a:t>
            </a:r>
            <a:endParaRPr lang="en-NZ" dirty="0"/>
          </a:p>
        </p:txBody>
      </p:sp>
      <p:sp>
        <p:nvSpPr>
          <p:cNvPr id="3" name="Content Placeholder 2"/>
          <p:cNvSpPr>
            <a:spLocks noGrp="1"/>
          </p:cNvSpPr>
          <p:nvPr>
            <p:ph idx="1"/>
          </p:nvPr>
        </p:nvSpPr>
        <p:spPr/>
        <p:txBody>
          <a:bodyPr/>
          <a:lstStyle/>
          <a:p>
            <a:pPr>
              <a:buNone/>
            </a:pPr>
            <a:r>
              <a:rPr lang="en-US" dirty="0" smtClean="0"/>
              <a:t>It’s easy! </a:t>
            </a:r>
          </a:p>
          <a:p>
            <a:pPr marL="514350" indent="-514350">
              <a:buFont typeface="+mj-lt"/>
              <a:buAutoNum type="arabicPeriod"/>
            </a:pPr>
            <a:r>
              <a:rPr lang="en-US" dirty="0" smtClean="0"/>
              <a:t>Complete personal details</a:t>
            </a:r>
          </a:p>
          <a:p>
            <a:pPr marL="514350" indent="-514350">
              <a:buFont typeface="+mj-lt"/>
              <a:buAutoNum type="arabicPeriod"/>
            </a:pPr>
            <a:r>
              <a:rPr lang="en-US" dirty="0" smtClean="0"/>
              <a:t>Select 3 areas of interest</a:t>
            </a:r>
          </a:p>
          <a:p>
            <a:pPr marL="514350" indent="-514350">
              <a:buFont typeface="+mj-lt"/>
              <a:buAutoNum type="arabicPeriod"/>
            </a:pPr>
            <a:r>
              <a:rPr lang="en-US" dirty="0" smtClean="0"/>
              <a:t>Provide uniform sizes</a:t>
            </a:r>
          </a:p>
          <a:p>
            <a:pPr marL="514350" indent="-514350">
              <a:buFont typeface="+mj-lt"/>
              <a:buAutoNum type="arabicPeriod"/>
            </a:pPr>
            <a:r>
              <a:rPr lang="en-US" dirty="0" smtClean="0"/>
              <a:t>Submit – Receive confirmation email</a:t>
            </a:r>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31</a:t>
            </a:fld>
            <a:endParaRPr lang="en-US"/>
          </a:p>
        </p:txBody>
      </p:sp>
      <p:pic>
        <p:nvPicPr>
          <p:cNvPr id="5" name="Picture 4" descr="Games SEP 06 267.jpg"/>
          <p:cNvPicPr>
            <a:picLocks noChangeAspect="1"/>
          </p:cNvPicPr>
          <p:nvPr/>
        </p:nvPicPr>
        <p:blipFill>
          <a:blip r:embed="rId2"/>
          <a:stretch>
            <a:fillRect/>
          </a:stretch>
        </p:blipFill>
        <p:spPr>
          <a:xfrm>
            <a:off x="6012160" y="1268760"/>
            <a:ext cx="2625756" cy="3501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066800" y="1816101"/>
            <a:ext cx="7772400" cy="1755775"/>
          </a:xfrm>
        </p:spPr>
        <p:txBody>
          <a:bodyPr/>
          <a:lstStyle/>
          <a:p>
            <a:r>
              <a:rPr lang="en-US" dirty="0" smtClean="0"/>
              <a:t>Next steps</a:t>
            </a:r>
          </a:p>
        </p:txBody>
      </p:sp>
      <p:sp>
        <p:nvSpPr>
          <p:cNvPr id="4099" name="Subtitle 2"/>
          <p:cNvSpPr>
            <a:spLocks noGrp="1"/>
          </p:cNvSpPr>
          <p:nvPr>
            <p:ph type="subTitle" idx="1"/>
          </p:nvPr>
        </p:nvSpPr>
        <p:spPr>
          <a:xfrm>
            <a:off x="1752600" y="4248168"/>
            <a:ext cx="7086600" cy="1752600"/>
          </a:xfrm>
        </p:spPr>
        <p:txBody>
          <a:bodyPr/>
          <a:lstStyle/>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NZ" dirty="0" smtClean="0"/>
              <a:t>For more information go to: </a:t>
            </a:r>
            <a:r>
              <a:rPr lang="en-NZ" dirty="0" smtClean="0">
                <a:hlinkClick r:id="rId2"/>
              </a:rPr>
              <a:t>www.rugbyworldcup.com/volunteer</a:t>
            </a:r>
            <a:endParaRPr lang="en-NZ" dirty="0" smtClean="0"/>
          </a:p>
          <a:p>
            <a:endParaRPr lang="en-NZ" dirty="0" smtClean="0"/>
          </a:p>
          <a:p>
            <a:r>
              <a:rPr lang="en-NZ" dirty="0" smtClean="0"/>
              <a:t>To register go to...</a:t>
            </a:r>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34</a:t>
            </a:fld>
            <a:endParaRPr lang="en-US"/>
          </a:p>
        </p:txBody>
      </p:sp>
      <p:pic>
        <p:nvPicPr>
          <p:cNvPr id="7" name="Picture 3"/>
          <p:cNvPicPr>
            <a:picLocks noChangeAspect="1" noChangeArrowheads="1"/>
          </p:cNvPicPr>
          <p:nvPr/>
        </p:nvPicPr>
        <p:blipFill>
          <a:blip r:embed="rId2"/>
          <a:srcRect/>
          <a:stretch>
            <a:fillRect/>
          </a:stretch>
        </p:blipFill>
        <p:spPr bwMode="auto">
          <a:xfrm>
            <a:off x="809625" y="1142984"/>
            <a:ext cx="6864804"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Thanks for coming</a:t>
            </a:r>
            <a:endParaRPr lang="en-US" dirty="0"/>
          </a:p>
        </p:txBody>
      </p:sp>
      <p:sp>
        <p:nvSpPr>
          <p:cNvPr id="3" name="Content Placeholder 2"/>
          <p:cNvSpPr>
            <a:spLocks noGrp="1"/>
          </p:cNvSpPr>
          <p:nvPr>
            <p:ph idx="1"/>
          </p:nvPr>
        </p:nvSpPr>
        <p:spPr/>
        <p:txBody>
          <a:bodyPr/>
          <a:lstStyle/>
          <a:p>
            <a:r>
              <a:rPr lang="en-NZ" dirty="0" smtClean="0"/>
              <a:t>Volunteer for other events at </a:t>
            </a:r>
            <a:r>
              <a:rPr lang="en-NZ" dirty="0" smtClean="0">
                <a:hlinkClick r:id="rId3"/>
              </a:rPr>
              <a:t>www.volunteernet.org.nz</a:t>
            </a:r>
            <a:endParaRPr lang="en-NZ" dirty="0" smtClean="0"/>
          </a:p>
          <a:p>
            <a:r>
              <a:rPr lang="en-NZ" dirty="0" smtClean="0"/>
              <a:t>Please register if you are serious about being part of the RWC 2011 workforce – we need you!</a:t>
            </a:r>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35</a:t>
            </a:fld>
            <a:endParaRPr lang="en-US"/>
          </a:p>
        </p:txBody>
      </p:sp>
      <p:pic>
        <p:nvPicPr>
          <p:cNvPr id="5" name="Picture 4" descr="VolNet_cmyk_lores.jpg"/>
          <p:cNvPicPr>
            <a:picLocks noChangeAspect="1"/>
          </p:cNvPicPr>
          <p:nvPr/>
        </p:nvPicPr>
        <p:blipFill>
          <a:blip r:embed="rId4"/>
          <a:srcRect l="11686" t="37179" r="11178" b="42983"/>
          <a:stretch>
            <a:fillRect/>
          </a:stretch>
        </p:blipFill>
        <p:spPr>
          <a:xfrm>
            <a:off x="5500693" y="2714620"/>
            <a:ext cx="3536181" cy="64294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36</a:t>
            </a:fld>
            <a:endParaRPr lang="en-US"/>
          </a:p>
        </p:txBody>
      </p:sp>
      <p:pic>
        <p:nvPicPr>
          <p:cNvPr id="5" name="NZ2011 NZInc DVD Mar 2010.mpg">
            <a:hlinkClick r:id="" action="ppaction://media"/>
          </p:cNvPr>
          <p:cNvPicPr>
            <a:picLocks noGrp="1" noRot="1" noChangeAspect="1"/>
          </p:cNvPicPr>
          <p:nvPr>
            <p:ph idx="1"/>
            <a:videoFile r:link="rId1"/>
          </p:nvPr>
        </p:nvPicPr>
        <p:blipFill>
          <a:blip r:embed="rId3"/>
          <a:stretch>
            <a:fillRect/>
          </a:stretch>
        </p:blipFill>
        <p:spPr>
          <a:xfrm>
            <a:off x="2214546" y="2714620"/>
            <a:ext cx="4143404" cy="2330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9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214313" y="6215063"/>
            <a:ext cx="1927225" cy="215900"/>
          </a:xfrm>
          <a:prstGeom prst="rect">
            <a:avLst/>
          </a:prstGeom>
          <a:noFill/>
          <a:ln w="9525">
            <a:noFill/>
            <a:miter lim="800000"/>
            <a:headEnd/>
            <a:tailEnd/>
          </a:ln>
        </p:spPr>
        <p:txBody>
          <a:bodyPr wrap="none">
            <a:spAutoFit/>
          </a:bodyPr>
          <a:lstStyle/>
          <a:p>
            <a:r>
              <a:rPr lang="en-US" sz="800">
                <a:solidFill>
                  <a:schemeClr val="bg1"/>
                </a:solidFill>
              </a:rPr>
              <a:t>TM © Rugby World Cup Limited 2008.</a:t>
            </a:r>
            <a:endParaRPr lang="en-NZ" sz="80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Today</a:t>
            </a:r>
            <a:endParaRPr lang="en-US" dirty="0"/>
          </a:p>
        </p:txBody>
      </p:sp>
      <p:sp>
        <p:nvSpPr>
          <p:cNvPr id="3" name="Content Placeholder 2"/>
          <p:cNvSpPr>
            <a:spLocks noGrp="1"/>
          </p:cNvSpPr>
          <p:nvPr>
            <p:ph idx="1"/>
          </p:nvPr>
        </p:nvSpPr>
        <p:spPr>
          <a:xfrm>
            <a:off x="685800" y="2500306"/>
            <a:ext cx="7772400" cy="2667000"/>
          </a:xfrm>
        </p:spPr>
        <p:txBody>
          <a:bodyPr/>
          <a:lstStyle/>
          <a:p>
            <a:r>
              <a:rPr lang="en-NZ" dirty="0" smtClean="0"/>
              <a:t>RWC background</a:t>
            </a:r>
          </a:p>
          <a:p>
            <a:r>
              <a:rPr lang="en-NZ" dirty="0" smtClean="0"/>
              <a:t>Keeping it real (our expectations of you)</a:t>
            </a:r>
          </a:p>
          <a:p>
            <a:r>
              <a:rPr lang="en-NZ" dirty="0" smtClean="0"/>
              <a:t>The good stuff (benefits)</a:t>
            </a:r>
          </a:p>
          <a:p>
            <a:r>
              <a:rPr lang="en-NZ" dirty="0" smtClean="0"/>
              <a:t>The Journey you’ll take</a:t>
            </a:r>
          </a:p>
          <a:p>
            <a:r>
              <a:rPr lang="en-NZ" dirty="0" smtClean="0"/>
              <a:t>Next steps</a:t>
            </a:r>
            <a:endParaRPr lang="en-US" dirty="0"/>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066800" y="1816101"/>
            <a:ext cx="7772400" cy="1755775"/>
          </a:xfrm>
        </p:spPr>
        <p:txBody>
          <a:bodyPr/>
          <a:lstStyle/>
          <a:p>
            <a:r>
              <a:rPr lang="en-NZ" dirty="0" smtClean="0"/>
              <a:t>Some Background</a:t>
            </a:r>
          </a:p>
        </p:txBody>
      </p:sp>
      <p:sp>
        <p:nvSpPr>
          <p:cNvPr id="4099" name="Subtitle 2"/>
          <p:cNvSpPr>
            <a:spLocks noGrp="1"/>
          </p:cNvSpPr>
          <p:nvPr>
            <p:ph type="subTitle" idx="1"/>
          </p:nvPr>
        </p:nvSpPr>
        <p:spPr>
          <a:xfrm>
            <a:off x="1752600" y="4248168"/>
            <a:ext cx="7086600" cy="1752600"/>
          </a:xfrm>
        </p:spPr>
        <p:txBody>
          <a:bodyPr/>
          <a:lstStyle/>
          <a:p>
            <a:r>
              <a:rPr lang="en-NZ" dirty="0" smtClean="0"/>
              <a:t>A bit about the Rugby World Cup 2011</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Previous Winners</a:t>
            </a:r>
            <a:endParaRPr lang="en-US" dirty="0"/>
          </a:p>
        </p:txBody>
      </p:sp>
      <p:sp>
        <p:nvSpPr>
          <p:cNvPr id="3" name="Content Placeholder 2"/>
          <p:cNvSpPr>
            <a:spLocks noGrp="1"/>
          </p:cNvSpPr>
          <p:nvPr>
            <p:ph idx="1"/>
          </p:nvPr>
        </p:nvSpPr>
        <p:spPr/>
        <p:txBody>
          <a:bodyPr/>
          <a:lstStyle/>
          <a:p>
            <a:r>
              <a:rPr lang="en-NZ" dirty="0" smtClean="0"/>
              <a:t>1987	New Zealand (in New Zealand)</a:t>
            </a:r>
          </a:p>
          <a:p>
            <a:r>
              <a:rPr lang="en-NZ" dirty="0" smtClean="0"/>
              <a:t>1991	Australia (in UK)</a:t>
            </a:r>
          </a:p>
          <a:p>
            <a:r>
              <a:rPr lang="en-NZ" dirty="0" smtClean="0"/>
              <a:t>1995	South Africa (in South Africa)</a:t>
            </a:r>
          </a:p>
          <a:p>
            <a:r>
              <a:rPr lang="en-NZ" dirty="0" smtClean="0"/>
              <a:t>1999	Australia (in UK)</a:t>
            </a:r>
          </a:p>
          <a:p>
            <a:r>
              <a:rPr lang="en-NZ" dirty="0" smtClean="0"/>
              <a:t>2003	England (in Australia)</a:t>
            </a:r>
          </a:p>
          <a:p>
            <a:r>
              <a:rPr lang="en-NZ" dirty="0" smtClean="0"/>
              <a:t>2007	South Africa (in France)</a:t>
            </a:r>
            <a:endParaRPr lang="en-US" dirty="0"/>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6</a:t>
            </a:fld>
            <a:endParaRPr lang="en-US"/>
          </a:p>
        </p:txBody>
      </p:sp>
      <p:pic>
        <p:nvPicPr>
          <p:cNvPr id="3074" name="Picture 2" descr="http://i.telegraph.co.uk/telegraph/multimedia/archive/01246/david_kirk_1246562c.jpg"/>
          <p:cNvPicPr>
            <a:picLocks noChangeAspect="1" noChangeArrowheads="1"/>
          </p:cNvPicPr>
          <p:nvPr/>
        </p:nvPicPr>
        <p:blipFill>
          <a:blip r:embed="rId3"/>
          <a:srcRect/>
          <a:stretch>
            <a:fillRect/>
          </a:stretch>
        </p:blipFill>
        <p:spPr bwMode="auto">
          <a:xfrm>
            <a:off x="6283719" y="1214422"/>
            <a:ext cx="2518999" cy="1571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
          <p:cNvSpPr txBox="1">
            <a:spLocks noChangeArrowheads="1"/>
          </p:cNvSpPr>
          <p:nvPr/>
        </p:nvSpPr>
        <p:spPr bwMode="auto">
          <a:xfrm>
            <a:off x="592138" y="1285860"/>
            <a:ext cx="8012112" cy="4185761"/>
          </a:xfrm>
          <a:prstGeom prst="rect">
            <a:avLst/>
          </a:prstGeom>
          <a:noFill/>
          <a:ln w="9525">
            <a:noFill/>
            <a:miter lim="800000"/>
            <a:headEnd/>
            <a:tailEnd/>
          </a:ln>
        </p:spPr>
        <p:txBody>
          <a:bodyPr wrap="square">
            <a:spAutoFit/>
          </a:bodyPr>
          <a:lstStyle/>
          <a:p>
            <a:r>
              <a:rPr lang="en-NZ" sz="2800" dirty="0" smtClean="0">
                <a:latin typeface="+mj-lt"/>
                <a:cs typeface="Arial" pitchFamily="34" charset="0"/>
              </a:rPr>
              <a:t>RNZ 2011 Key Strategic Goals</a:t>
            </a:r>
            <a:endParaRPr lang="en-NZ" sz="2800" b="1" dirty="0">
              <a:latin typeface="RWC Regular" pitchFamily="34" charset="0"/>
            </a:endParaRPr>
          </a:p>
          <a:p>
            <a:endParaRPr lang="en-NZ" sz="2000" dirty="0">
              <a:latin typeface="RWC Regular" pitchFamily="34" charset="0"/>
            </a:endParaRPr>
          </a:p>
          <a:p>
            <a:endParaRPr lang="en-NZ" sz="2000" dirty="0">
              <a:latin typeface="RWC Regular" pitchFamily="34" charset="0"/>
            </a:endParaRPr>
          </a:p>
          <a:p>
            <a:r>
              <a:rPr lang="en-NZ" sz="2600" b="1" dirty="0">
                <a:latin typeface="RWC Regular" pitchFamily="34" charset="0"/>
              </a:rPr>
              <a:t>Goal One:</a:t>
            </a:r>
            <a:r>
              <a:rPr lang="en-NZ" sz="2600" dirty="0">
                <a:latin typeface="RWC Regular" pitchFamily="34" charset="0"/>
              </a:rPr>
              <a:t>	Delivering an operational excellent Tournament</a:t>
            </a:r>
          </a:p>
          <a:p>
            <a:endParaRPr lang="en-NZ" sz="1200" b="1" dirty="0" smtClean="0">
              <a:latin typeface="RWC Regular" pitchFamily="34" charset="0"/>
            </a:endParaRPr>
          </a:p>
          <a:p>
            <a:r>
              <a:rPr lang="en-NZ" sz="2600" b="1" dirty="0" smtClean="0">
                <a:latin typeface="RWC Regular" pitchFamily="34" charset="0"/>
              </a:rPr>
              <a:t>Goal </a:t>
            </a:r>
            <a:r>
              <a:rPr lang="en-NZ" sz="2600" b="1" dirty="0">
                <a:latin typeface="RWC Regular" pitchFamily="34" charset="0"/>
              </a:rPr>
              <a:t>Two:</a:t>
            </a:r>
            <a:r>
              <a:rPr lang="en-NZ" sz="2600" dirty="0">
                <a:latin typeface="RWC Regular" pitchFamily="34" charset="0"/>
              </a:rPr>
              <a:t>	Achieving capacity crowds and achieving the </a:t>
            </a:r>
            <a:r>
              <a:rPr lang="en-NZ" sz="2600" dirty="0" smtClean="0">
                <a:latin typeface="RWC Regular" pitchFamily="34" charset="0"/>
              </a:rPr>
              <a:t>		RNZ 2011 </a:t>
            </a:r>
            <a:r>
              <a:rPr lang="en-NZ" sz="2600" dirty="0">
                <a:latin typeface="RWC Regular" pitchFamily="34" charset="0"/>
              </a:rPr>
              <a:t>budgeted financial result or better</a:t>
            </a:r>
          </a:p>
          <a:p>
            <a:endParaRPr lang="en-NZ" sz="1200" b="1" dirty="0" smtClean="0">
              <a:latin typeface="RWC Regular" pitchFamily="34" charset="0"/>
            </a:endParaRPr>
          </a:p>
          <a:p>
            <a:r>
              <a:rPr lang="en-NZ" sz="2600" b="1" dirty="0" smtClean="0">
                <a:latin typeface="RWC Regular" pitchFamily="34" charset="0"/>
              </a:rPr>
              <a:t>Goal </a:t>
            </a:r>
            <a:r>
              <a:rPr lang="en-NZ" sz="2600" b="1" dirty="0">
                <a:latin typeface="RWC Regular" pitchFamily="34" charset="0"/>
              </a:rPr>
              <a:t>Three:</a:t>
            </a:r>
            <a:r>
              <a:rPr lang="en-NZ" sz="2600" dirty="0">
                <a:latin typeface="RWC Regular" pitchFamily="34" charset="0"/>
              </a:rPr>
              <a:t>	Inspiring a nationwide Rugby World Cup </a:t>
            </a:r>
            <a:r>
              <a:rPr lang="en-NZ" sz="2600" dirty="0" smtClean="0">
                <a:latin typeface="RWC Regular" pitchFamily="34" charset="0"/>
              </a:rPr>
              <a:t>			festival</a:t>
            </a:r>
            <a:endParaRPr lang="en-NZ" sz="2600" dirty="0">
              <a:latin typeface="RWC Regular" pitchFamily="34" charset="0"/>
            </a:endParaRPr>
          </a:p>
          <a:p>
            <a:endParaRPr lang="en-NZ" sz="1200" b="1" dirty="0" smtClean="0">
              <a:latin typeface="RWC Regular" pitchFamily="34" charset="0"/>
            </a:endParaRPr>
          </a:p>
          <a:p>
            <a:r>
              <a:rPr lang="en-NZ" sz="2600" b="1" dirty="0" smtClean="0">
                <a:latin typeface="RWC Regular" pitchFamily="34" charset="0"/>
              </a:rPr>
              <a:t>Goal </a:t>
            </a:r>
            <a:r>
              <a:rPr lang="en-NZ" sz="2600" b="1" dirty="0">
                <a:latin typeface="RWC Regular" pitchFamily="34" charset="0"/>
              </a:rPr>
              <a:t>Four:</a:t>
            </a:r>
            <a:r>
              <a:rPr lang="en-NZ" sz="2600" dirty="0">
                <a:latin typeface="RWC Regular" pitchFamily="34" charset="0"/>
              </a:rPr>
              <a:t>	Creating enduring benefits </a:t>
            </a:r>
            <a:endParaRPr lang="en-US" sz="2600" dirty="0">
              <a:latin typeface="RWC Regula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571612"/>
            <a:ext cx="7772400" cy="990600"/>
          </a:xfrm>
        </p:spPr>
        <p:txBody>
          <a:bodyPr/>
          <a:lstStyle/>
          <a:p>
            <a:r>
              <a:rPr lang="en-NZ" dirty="0" smtClean="0"/>
              <a:t>Numbers Game</a:t>
            </a:r>
            <a:endParaRPr lang="en-US" dirty="0"/>
          </a:p>
        </p:txBody>
      </p:sp>
      <p:sp>
        <p:nvSpPr>
          <p:cNvPr id="3" name="Content Placeholder 2"/>
          <p:cNvSpPr>
            <a:spLocks noGrp="1"/>
          </p:cNvSpPr>
          <p:nvPr>
            <p:ph idx="1"/>
          </p:nvPr>
        </p:nvSpPr>
        <p:spPr>
          <a:xfrm>
            <a:off x="571472" y="2819400"/>
            <a:ext cx="4000528" cy="2667000"/>
          </a:xfrm>
        </p:spPr>
        <p:txBody>
          <a:bodyPr/>
          <a:lstStyle/>
          <a:p>
            <a:r>
              <a:rPr lang="en-NZ" dirty="0" smtClean="0"/>
              <a:t>443</a:t>
            </a:r>
            <a:endParaRPr lang="en-NZ" dirty="0" smtClean="0"/>
          </a:p>
          <a:p>
            <a:r>
              <a:rPr lang="en-NZ" dirty="0" smtClean="0"/>
              <a:t>63</a:t>
            </a:r>
          </a:p>
          <a:p>
            <a:r>
              <a:rPr lang="en-NZ" dirty="0" smtClean="0"/>
              <a:t>105</a:t>
            </a:r>
          </a:p>
          <a:p>
            <a:r>
              <a:rPr lang="en-NZ" dirty="0" smtClean="0"/>
              <a:t>5000+</a:t>
            </a:r>
          </a:p>
          <a:p>
            <a:r>
              <a:rPr lang="en-NZ" dirty="0" smtClean="0"/>
              <a:t>20,000</a:t>
            </a:r>
          </a:p>
        </p:txBody>
      </p:sp>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8</a:t>
            </a:fld>
            <a:endParaRPr lang="en-US"/>
          </a:p>
        </p:txBody>
      </p:sp>
      <p:sp>
        <p:nvSpPr>
          <p:cNvPr id="5" name="Content Placeholder 2"/>
          <p:cNvSpPr txBox="1">
            <a:spLocks/>
          </p:cNvSpPr>
          <p:nvPr/>
        </p:nvSpPr>
        <p:spPr bwMode="auto">
          <a:xfrm>
            <a:off x="4614890" y="2833702"/>
            <a:ext cx="3886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NZ" sz="3000" kern="0" dirty="0" smtClean="0">
                <a:latin typeface="+mn-lt"/>
                <a:ea typeface="+mn-ea"/>
              </a:rPr>
              <a:t>1.6m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NZ" sz="3000" kern="0" dirty="0" smtClean="0">
                <a:latin typeface="+mn-lt"/>
                <a:ea typeface="+mn-ea"/>
              </a:rPr>
              <a:t>60-80k</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NZ" sz="3000" b="0" i="0" u="none" strike="noStrike" kern="0" cap="none" spc="0" normalizeH="0" baseline="0" noProof="0" dirty="0" smtClean="0">
                <a:ln>
                  <a:noFill/>
                </a:ln>
                <a:solidFill>
                  <a:schemeClr val="tx1"/>
                </a:solidFill>
                <a:effectLst/>
                <a:uLnTx/>
                <a:uFillTx/>
                <a:latin typeface="+mn-lt"/>
                <a:ea typeface="+mn-ea"/>
                <a:cs typeface="+mn-cs"/>
              </a:rPr>
              <a:t>48</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NZ" sz="3000" kern="0" dirty="0" smtClean="0">
                <a:latin typeface="+mn-lt"/>
                <a:ea typeface="+mn-ea"/>
              </a:rPr>
              <a:t>13 +10</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NZ" sz="3000" kern="0" dirty="0" smtClean="0">
                <a:latin typeface="+mn-lt"/>
                <a:ea typeface="+mn-ea"/>
              </a:rPr>
              <a:t>4b</a:t>
            </a:r>
            <a:endParaRPr kumimoji="0" lang="en-NZ" sz="3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0" end="0"/>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1" end="1"/>
                                            </p:txEl>
                                          </p:spTgt>
                                        </p:tgtEl>
                                        <p:attrNameLst>
                                          <p:attrName>ppt_c</p:attrName>
                                        </p:attrNameLst>
                                      </p:cBhvr>
                                      <p:to>
                                        <a:schemeClr val="hlink"/>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2" end="2"/>
                                            </p:txEl>
                                          </p:spTgt>
                                        </p:tgtEl>
                                        <p:attrNameLst>
                                          <p:attrName>ppt_c</p:attrName>
                                        </p:attrNameLst>
                                      </p:cBhvr>
                                      <p:to>
                                        <a:schemeClr val="hlink"/>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3" end="3"/>
                                            </p:txEl>
                                          </p:spTgt>
                                        </p:tgtEl>
                                        <p:attrNameLst>
                                          <p:attrName>ppt_c</p:attrName>
                                        </p:attrNameLst>
                                      </p:cBhvr>
                                      <p:to>
                                        <a:schemeClr val="hlink"/>
                                      </p:to>
                                    </p:animClr>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B5FECE-EFE9-4AB1-830B-27A3146D69A0}" type="slidenum">
              <a:rPr lang="en-US" smtClean="0"/>
              <a:pPr>
                <a:defRPr/>
              </a:pPr>
              <a:t>9</a:t>
            </a:fld>
            <a:endParaRPr lang="en-US"/>
          </a:p>
        </p:txBody>
      </p:sp>
      <p:pic>
        <p:nvPicPr>
          <p:cNvPr id="5" name="Volunteers_Pt 1_Martin.mpg">
            <a:hlinkClick r:id="" action="ppaction://media"/>
          </p:cNvPr>
          <p:cNvPicPr>
            <a:picLocks noGrp="1" noRot="1" noChangeAspect="1"/>
          </p:cNvPicPr>
          <p:nvPr>
            <p:ph idx="1"/>
            <a:videoFile r:link="rId1"/>
          </p:nvPr>
        </p:nvPicPr>
        <p:blipFill>
          <a:blip r:embed="rId3"/>
          <a:stretch>
            <a:fillRect/>
          </a:stretch>
        </p:blipFill>
        <p:spPr>
          <a:xfrm>
            <a:off x="2895600" y="2781300"/>
            <a:ext cx="33528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9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RNZ2011 powerpoin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RWC Bold"/>
        <a:ea typeface="ＭＳ Ｐゴシック"/>
        <a:cs typeface="ＭＳ Ｐゴシック"/>
      </a:majorFont>
      <a:minorFont>
        <a:latin typeface="RWC Regular"/>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RNZ2011 powerpoint template</Template>
  <TotalTime>1519</TotalTime>
  <Words>1176</Words>
  <Application>Microsoft Office PowerPoint</Application>
  <PresentationFormat>On-screen Show (4:3)</PresentationFormat>
  <Paragraphs>344</Paragraphs>
  <Slides>37</Slides>
  <Notes>17</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RNZ2011 powerpoint template</vt:lpstr>
      <vt:lpstr>Acrobat Document</vt:lpstr>
      <vt:lpstr>Rugby World Cup 2011 Volunteer Programme</vt:lpstr>
      <vt:lpstr>Slide 2</vt:lpstr>
      <vt:lpstr>Slide 3</vt:lpstr>
      <vt:lpstr>Today</vt:lpstr>
      <vt:lpstr>Some Background</vt:lpstr>
      <vt:lpstr>Previous Winners</vt:lpstr>
      <vt:lpstr>Slide 7</vt:lpstr>
      <vt:lpstr>Numbers Game</vt:lpstr>
      <vt:lpstr>Slide 9</vt:lpstr>
      <vt:lpstr>Keeping it real</vt:lpstr>
      <vt:lpstr>Minimum Requirements</vt:lpstr>
      <vt:lpstr>Core Values</vt:lpstr>
      <vt:lpstr>Being there</vt:lpstr>
      <vt:lpstr>Hard Work</vt:lpstr>
      <vt:lpstr>Setting the Scene</vt:lpstr>
      <vt:lpstr>The Realism</vt:lpstr>
      <vt:lpstr>Slide 17</vt:lpstr>
      <vt:lpstr>The Good stuff</vt:lpstr>
      <vt:lpstr>For You!</vt:lpstr>
      <vt:lpstr>Slide 20</vt:lpstr>
      <vt:lpstr>“Right person for the role.”</vt:lpstr>
      <vt:lpstr>Walk up interview format  </vt:lpstr>
      <vt:lpstr>Training</vt:lpstr>
      <vt:lpstr>Work Areas</vt:lpstr>
      <vt:lpstr>Slide 25</vt:lpstr>
      <vt:lpstr>Roles</vt:lpstr>
      <vt:lpstr>Registration</vt:lpstr>
      <vt:lpstr>Slide 28</vt:lpstr>
      <vt:lpstr>Slide 29</vt:lpstr>
      <vt:lpstr>Slide 30</vt:lpstr>
      <vt:lpstr>Registration steps</vt:lpstr>
      <vt:lpstr>Next steps</vt:lpstr>
      <vt:lpstr>Slide 33</vt:lpstr>
      <vt:lpstr>Slide 34</vt:lpstr>
      <vt:lpstr>Thanks for coming</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dc:creator>Brendon Ward</dc:creator>
  <cp:lastModifiedBy>Brendon Ward</cp:lastModifiedBy>
  <cp:revision>170</cp:revision>
  <dcterms:created xsi:type="dcterms:W3CDTF">2010-02-22T01:29:01Z</dcterms:created>
  <dcterms:modified xsi:type="dcterms:W3CDTF">2010-06-22T23:31:50Z</dcterms:modified>
</cp:coreProperties>
</file>