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Default Extension="sldx" ContentType="application/vnd.openxmlformats-officedocument.presentationml.slide"/>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60" r:id="rId3"/>
  </p:sldMasterIdLst>
  <p:notesMasterIdLst>
    <p:notesMasterId r:id="rId28"/>
  </p:notesMasterIdLst>
  <p:handoutMasterIdLst>
    <p:handoutMasterId r:id="rId29"/>
  </p:handoutMasterIdLst>
  <p:sldIdLst>
    <p:sldId id="259" r:id="rId4"/>
    <p:sldId id="266" r:id="rId5"/>
    <p:sldId id="267" r:id="rId6"/>
    <p:sldId id="268" r:id="rId7"/>
    <p:sldId id="269" r:id="rId8"/>
    <p:sldId id="270" r:id="rId9"/>
    <p:sldId id="299" r:id="rId10"/>
    <p:sldId id="272" r:id="rId11"/>
    <p:sldId id="316" r:id="rId12"/>
    <p:sldId id="300" r:id="rId13"/>
    <p:sldId id="295" r:id="rId14"/>
    <p:sldId id="297" r:id="rId15"/>
    <p:sldId id="265" r:id="rId16"/>
    <p:sldId id="301" r:id="rId17"/>
    <p:sldId id="306" r:id="rId18"/>
    <p:sldId id="315" r:id="rId19"/>
    <p:sldId id="308" r:id="rId20"/>
    <p:sldId id="307" r:id="rId21"/>
    <p:sldId id="311" r:id="rId22"/>
    <p:sldId id="304" r:id="rId23"/>
    <p:sldId id="305" r:id="rId24"/>
    <p:sldId id="293" r:id="rId25"/>
    <p:sldId id="286" r:id="rId26"/>
    <p:sldId id="317" r:id="rId27"/>
  </p:sldIdLst>
  <p:sldSz cx="9906000" cy="6858000" type="A4"/>
  <p:notesSz cx="6789738"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192B8"/>
    <a:srgbClr val="13A9B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49" autoAdjust="0"/>
    <p:restoredTop sz="74326" autoAdjust="0"/>
  </p:normalViewPr>
  <p:slideViewPr>
    <p:cSldViewPr snapToGrid="0" snapToObjects="1">
      <p:cViewPr>
        <p:scale>
          <a:sx n="70" d="100"/>
          <a:sy n="70" d="100"/>
        </p:scale>
        <p:origin x="-72" y="43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5947" y="0"/>
            <a:ext cx="2942220" cy="496491"/>
          </a:xfrm>
          <a:prstGeom prst="rect">
            <a:avLst/>
          </a:prstGeom>
        </p:spPr>
        <p:txBody>
          <a:bodyPr vert="horz" lIns="91440" tIns="45720" rIns="91440" bIns="45720" rtlCol="0"/>
          <a:lstStyle>
            <a:lvl1pPr algn="r">
              <a:defRPr sz="1200"/>
            </a:lvl1pPr>
          </a:lstStyle>
          <a:p>
            <a:fld id="{70A0EAFA-837E-5944-A2E0-719D8FCB2D86}" type="datetimeFigureOut">
              <a:rPr lang="en-US" smtClean="0"/>
              <a:pPr/>
              <a:t>11/18/2011</a:t>
            </a:fld>
            <a:endParaRPr lang="en-US" dirty="0"/>
          </a:p>
        </p:txBody>
      </p:sp>
      <p:sp>
        <p:nvSpPr>
          <p:cNvPr id="4" name="Footer Placeholder 3"/>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5947" y="9431599"/>
            <a:ext cx="2942220" cy="496491"/>
          </a:xfrm>
          <a:prstGeom prst="rect">
            <a:avLst/>
          </a:prstGeom>
        </p:spPr>
        <p:txBody>
          <a:bodyPr vert="horz" lIns="91440" tIns="45720" rIns="91440" bIns="45720" rtlCol="0" anchor="b"/>
          <a:lstStyle>
            <a:lvl1pPr algn="r">
              <a:defRPr sz="1200"/>
            </a:lvl1pPr>
          </a:lstStyle>
          <a:p>
            <a:fld id="{25362E26-2063-B045-9F05-BD454AFBEF76}" type="slidenum">
              <a:rPr lang="en-US" smtClean="0"/>
              <a:pPr/>
              <a:t>‹#›</a:t>
            </a:fld>
            <a:endParaRPr lang="en-US" dirty="0"/>
          </a:p>
        </p:txBody>
      </p:sp>
    </p:spTree>
    <p:extLst>
      <p:ext uri="{BB962C8B-B14F-4D97-AF65-F5344CB8AC3E}">
        <p14:creationId xmlns="" xmlns:p14="http://schemas.microsoft.com/office/powerpoint/2010/main" val="3643284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1200"/>
            </a:lvl1pPr>
          </a:lstStyle>
          <a:p>
            <a:fld id="{84CAAAD5-2BE6-564B-AF0B-477D1DB50583}" type="datetimeFigureOut">
              <a:rPr lang="en-US" smtClean="0"/>
              <a:pPr/>
              <a:t>11/18/2011</a:t>
            </a:fld>
            <a:endParaRPr lang="en-US" dirty="0"/>
          </a:p>
        </p:txBody>
      </p:sp>
      <p:sp>
        <p:nvSpPr>
          <p:cNvPr id="4" name="Slide Image Placeholder 3"/>
          <p:cNvSpPr>
            <a:spLocks noGrp="1" noRot="1" noChangeAspect="1"/>
          </p:cNvSpPr>
          <p:nvPr>
            <p:ph type="sldImg" idx="2"/>
          </p:nvPr>
        </p:nvSpPr>
        <p:spPr>
          <a:xfrm>
            <a:off x="706438" y="744538"/>
            <a:ext cx="5376862" cy="37242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8974" y="4716661"/>
            <a:ext cx="5431790" cy="4468416"/>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1200"/>
            </a:lvl1pPr>
          </a:lstStyle>
          <a:p>
            <a:fld id="{2BBC8E08-3953-F841-89A0-84BECEBC285E}" type="slidenum">
              <a:rPr lang="en-US" smtClean="0"/>
              <a:pPr/>
              <a:t>‹#›</a:t>
            </a:fld>
            <a:endParaRPr lang="en-US" dirty="0"/>
          </a:p>
        </p:txBody>
      </p:sp>
    </p:spTree>
    <p:extLst>
      <p:ext uri="{BB962C8B-B14F-4D97-AF65-F5344CB8AC3E}">
        <p14:creationId xmlns="" xmlns:p14="http://schemas.microsoft.com/office/powerpoint/2010/main" val="13375022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latin typeface="+mn-lt"/>
                <a:ea typeface="+mn-ea"/>
                <a:cs typeface="+mn-cs"/>
              </a:rPr>
              <a:t>Welcome and thank you for your commitment and enthusiasm. It is a pleasure to have you on board. You bring a wealth of experience and knowledge. It is</a:t>
            </a:r>
            <a:r>
              <a:rPr lang="en-NZ" sz="1200" kern="1200" baseline="0" dirty="0" smtClean="0">
                <a:solidFill>
                  <a:schemeClr val="tx1"/>
                </a:solidFill>
                <a:latin typeface="+mn-lt"/>
                <a:ea typeface="+mn-ea"/>
                <a:cs typeface="+mn-cs"/>
              </a:rPr>
              <a:t> important that we provide a Rugby World Cup service that is nationally consistent. </a:t>
            </a:r>
            <a:endParaRPr lang="en-US"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NZ" dirty="0" smtClean="0"/>
              <a:t>The Workforce</a:t>
            </a:r>
            <a:r>
              <a:rPr lang="en-NZ" baseline="0" dirty="0" smtClean="0"/>
              <a:t> Squad </a:t>
            </a:r>
            <a:r>
              <a:rPr lang="en-NZ" sz="1200" kern="1200" dirty="0" smtClean="0">
                <a:solidFill>
                  <a:schemeClr val="tx1"/>
                </a:solidFill>
                <a:latin typeface="+mn-lt"/>
                <a:ea typeface="+mn-ea"/>
                <a:cs typeface="+mn-cs"/>
              </a:rPr>
              <a:t>is a support function; the ‘force behind the scrum’ </a:t>
            </a:r>
          </a:p>
          <a:p>
            <a:pPr lvl="0"/>
            <a:r>
              <a:rPr lang="en-NZ" sz="1200" kern="1200" dirty="0" smtClean="0">
                <a:solidFill>
                  <a:schemeClr val="tx1"/>
                </a:solidFill>
                <a:latin typeface="+mn-lt"/>
                <a:ea typeface="+mn-ea"/>
                <a:cs typeface="+mn-cs"/>
              </a:rPr>
              <a:t>They promote operational efficiency and effectiveness</a:t>
            </a:r>
          </a:p>
          <a:p>
            <a:pPr lvl="0"/>
            <a:r>
              <a:rPr lang="en-NZ" sz="1200" kern="1200" dirty="0" smtClean="0">
                <a:solidFill>
                  <a:schemeClr val="tx1"/>
                </a:solidFill>
                <a:latin typeface="+mn-lt"/>
                <a:ea typeface="+mn-ea"/>
                <a:cs typeface="+mn-cs"/>
              </a:rPr>
              <a:t>They ensure that each and every member of Team 2011 enjoys their experience at Rugby World Cup 2011. </a:t>
            </a:r>
          </a:p>
          <a:p>
            <a:pPr lvl="0"/>
            <a:r>
              <a:rPr lang="en-NZ" sz="1200" kern="1200" dirty="0" smtClean="0">
                <a:solidFill>
                  <a:schemeClr val="tx1"/>
                </a:solidFill>
                <a:latin typeface="+mn-lt"/>
                <a:ea typeface="+mn-ea"/>
                <a:cs typeface="+mn-cs"/>
              </a:rPr>
              <a:t>The Workforce Squad look after the well being of Team 2011</a:t>
            </a:r>
          </a:p>
          <a:p>
            <a:r>
              <a:rPr lang="en-NZ" sz="1200" kern="1200" dirty="0" smtClean="0">
                <a:solidFill>
                  <a:schemeClr val="tx1"/>
                </a:solidFill>
                <a:latin typeface="+mn-lt"/>
                <a:ea typeface="+mn-ea"/>
                <a:cs typeface="+mn-cs"/>
              </a:rPr>
              <a:t>The team efficiently manages the Workforce check-in and break areas, assist with scheduling, produce venue specific and Tournament communication and ensure the proper care and treatment of all Team 2011 representatives. </a:t>
            </a:r>
            <a:endParaRPr lang="en-NZ" baseline="0" dirty="0" smtClean="0"/>
          </a:p>
        </p:txBody>
      </p:sp>
      <p:sp>
        <p:nvSpPr>
          <p:cNvPr id="4" name="Slide Number Placeholder 3"/>
          <p:cNvSpPr>
            <a:spLocks noGrp="1"/>
          </p:cNvSpPr>
          <p:nvPr>
            <p:ph type="sldNum" sz="quarter" idx="10"/>
          </p:nvPr>
        </p:nvSpPr>
        <p:spPr/>
        <p:txBody>
          <a:bodyPr/>
          <a:lstStyle/>
          <a:p>
            <a:fld id="{2BBC8E08-3953-F841-89A0-84BECEBC285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NZ" b="1" dirty="0" smtClean="0"/>
              <a:t>Ask volunteers –What will success look like for the Workforce Squad </a:t>
            </a:r>
            <a:r>
              <a:rPr lang="en-NZ" b="1" baseline="0" dirty="0" smtClean="0"/>
              <a:t>at tournament time ?</a:t>
            </a:r>
            <a:endParaRPr lang="en-NZ" b="1" dirty="0" smtClean="0"/>
          </a:p>
          <a:p>
            <a:pPr lvl="0"/>
            <a:endParaRPr lang="en-NZ" dirty="0" smtClean="0"/>
          </a:p>
          <a:p>
            <a:pPr lvl="0"/>
            <a:r>
              <a:rPr lang="en-NZ" dirty="0" smtClean="0"/>
              <a:t>After 2-3 minutes, get each table to stick all their post it notes on a wall, then as groups (or just one if a small group)</a:t>
            </a:r>
          </a:p>
          <a:p>
            <a:pPr lvl="0"/>
            <a:r>
              <a:rPr lang="en-NZ" dirty="0" smtClean="0"/>
              <a:t>they discuss common themes emerging</a:t>
            </a:r>
          </a:p>
          <a:p>
            <a:pPr lvl="0"/>
            <a:endParaRPr lang="en-NZ" dirty="0" smtClean="0"/>
          </a:p>
          <a:p>
            <a:pPr lvl="0"/>
            <a:r>
              <a:rPr lang="en-NZ" dirty="0" smtClean="0"/>
              <a:t>Their task is to ‘cluster’ all their post it notes into themes, then agree a sentence</a:t>
            </a:r>
            <a:r>
              <a:rPr lang="en-NZ" baseline="0" dirty="0" smtClean="0"/>
              <a:t> that uses the words/themes</a:t>
            </a:r>
            <a:endParaRPr lang="en-NZ" dirty="0" smtClean="0"/>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b="1" dirty="0" smtClean="0"/>
              <a:t>Card sort </a:t>
            </a:r>
          </a:p>
          <a:p>
            <a:r>
              <a:rPr lang="en-NZ" b="1" dirty="0" smtClean="0"/>
              <a:t>Everyone will have a role to play ...</a:t>
            </a:r>
          </a:p>
          <a:p>
            <a:r>
              <a:rPr lang="en-NZ" b="1" dirty="0" smtClean="0"/>
              <a:t>Sometimes it will be dependent on workloads .</a:t>
            </a:r>
          </a:p>
          <a:p>
            <a:r>
              <a:rPr lang="en-NZ" b="1" dirty="0" smtClean="0"/>
              <a:t>However we all need to understand the roles and the dependencies and work together as a team </a:t>
            </a:r>
            <a:endParaRPr lang="en-NZ" b="1"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b="1"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Click to</a:t>
            </a:r>
            <a:r>
              <a:rPr lang="en-NZ" baseline="0" dirty="0" smtClean="0"/>
              <a:t> access the CARE acronym and twice for the words for </a:t>
            </a:r>
            <a:r>
              <a:rPr lang="en-NZ" baseline="0" smtClean="0"/>
              <a:t>each letter. </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z="1200" kern="1200" dirty="0" smtClean="0">
                <a:solidFill>
                  <a:schemeClr val="tx1"/>
                </a:solidFill>
                <a:latin typeface="+mn-lt"/>
                <a:ea typeface="+mn-ea"/>
                <a:cs typeface="+mn-cs"/>
              </a:rPr>
              <a:t>Using the functional area section of their training manual create either a skit or presentation that illustrates a typical day in the life outlining their key roles and responsibilities. Encourage each team to be as creative as they can. Allow them 15 minutes to prepare a 2 minute presentation. </a:t>
            </a:r>
          </a:p>
          <a:p>
            <a:r>
              <a:rPr lang="en-NZ" sz="1200" kern="1200" dirty="0" smtClean="0">
                <a:solidFill>
                  <a:schemeClr val="tx1"/>
                </a:solidFill>
                <a:latin typeface="+mn-lt"/>
                <a:ea typeface="+mn-ea"/>
                <a:cs typeface="+mn-cs"/>
              </a:rPr>
              <a:t> </a:t>
            </a:r>
          </a:p>
          <a:p>
            <a:r>
              <a:rPr lang="en-NZ" sz="1200" kern="1200" dirty="0" smtClean="0">
                <a:solidFill>
                  <a:schemeClr val="tx1"/>
                </a:solidFill>
                <a:latin typeface="+mn-lt"/>
                <a:ea typeface="+mn-ea"/>
                <a:cs typeface="+mn-cs"/>
              </a:rPr>
              <a:t>Debrief the session to ensure that key information for both roles has been covered. </a:t>
            </a:r>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Lead a group discussion</a:t>
            </a:r>
            <a:r>
              <a:rPr lang="en-NZ" baseline="0" dirty="0" smtClean="0"/>
              <a:t> that outlines the purpose and key tasks for Team 2011 Check-in Ask the group if anyone knows what they purpose of Team 2011 Check-in is?</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Lead a group discussion</a:t>
            </a:r>
            <a:r>
              <a:rPr lang="en-NZ" baseline="0" dirty="0" smtClean="0"/>
              <a:t> that outlines the purpose and key tasks for Team 2011 Check-in Ask the group if anyone knows what they purpose of Team 2011 Check-in is?</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latin typeface="+mn-lt"/>
                <a:ea typeface="+mn-ea"/>
                <a:cs typeface="+mn-cs"/>
              </a:rPr>
              <a:t>Ask the group to name the operations that the Workforce Squad will be responsible for managing. Click</a:t>
            </a:r>
            <a:r>
              <a:rPr lang="en-NZ" sz="1200" kern="1200" baseline="0" dirty="0" smtClean="0">
                <a:solidFill>
                  <a:schemeClr val="tx1"/>
                </a:solidFill>
                <a:latin typeface="+mn-lt"/>
                <a:ea typeface="+mn-ea"/>
                <a:cs typeface="+mn-cs"/>
              </a:rPr>
              <a:t> to access the list of Workforce Operations</a:t>
            </a:r>
            <a:endParaRPr lang="en-NZ" sz="1200" kern="1200" dirty="0" smtClean="0">
              <a:solidFill>
                <a:schemeClr val="tx1"/>
              </a:solidFill>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z="1200" kern="1200" dirty="0" smtClean="0">
                <a:solidFill>
                  <a:schemeClr val="tx1"/>
                </a:solidFill>
                <a:latin typeface="+mn-lt"/>
                <a:ea typeface="+mn-ea"/>
                <a:cs typeface="+mn-cs"/>
              </a:rPr>
              <a:t>Split the group into pairs to write up a similar list on flipchart chart paper and present back to the group.  Give each group one of the following Workforce Operations. Allow 15 minutes to prepare a 2 minute presentation using the functional area section of their training manual. </a:t>
            </a:r>
          </a:p>
          <a:p>
            <a:r>
              <a:rPr lang="en-NZ" sz="1200" b="1" kern="1200" dirty="0" smtClean="0">
                <a:solidFill>
                  <a:schemeClr val="tx1"/>
                </a:solidFill>
                <a:latin typeface="+mn-lt"/>
                <a:ea typeface="+mn-ea"/>
                <a:cs typeface="+mn-cs"/>
              </a:rPr>
              <a:t> </a:t>
            </a:r>
            <a:endParaRPr lang="en-NZ" sz="1200" kern="1200" dirty="0" smtClean="0">
              <a:solidFill>
                <a:schemeClr val="tx1"/>
              </a:solidFill>
              <a:latin typeface="+mn-lt"/>
              <a:ea typeface="+mn-ea"/>
              <a:cs typeface="+mn-cs"/>
            </a:endParaRPr>
          </a:p>
          <a:p>
            <a:pPr lvl="0"/>
            <a:r>
              <a:rPr lang="en-NZ" sz="1200" kern="1200" dirty="0" smtClean="0">
                <a:solidFill>
                  <a:schemeClr val="tx1"/>
                </a:solidFill>
                <a:latin typeface="+mn-lt"/>
                <a:ea typeface="+mn-ea"/>
                <a:cs typeface="+mn-cs"/>
              </a:rPr>
              <a:t>Workforce Catering</a:t>
            </a:r>
          </a:p>
          <a:p>
            <a:pPr lvl="0"/>
            <a:r>
              <a:rPr lang="en-NZ" sz="1200" kern="1200" dirty="0" smtClean="0">
                <a:solidFill>
                  <a:schemeClr val="tx1"/>
                </a:solidFill>
                <a:latin typeface="+mn-lt"/>
                <a:ea typeface="+mn-ea"/>
                <a:cs typeface="+mn-cs"/>
              </a:rPr>
              <a:t>Workforce Scheduling Support</a:t>
            </a:r>
          </a:p>
          <a:p>
            <a:pPr lvl="0"/>
            <a:r>
              <a:rPr lang="en-NZ" sz="1200" kern="1200" dirty="0" smtClean="0">
                <a:solidFill>
                  <a:schemeClr val="tx1"/>
                </a:solidFill>
                <a:latin typeface="+mn-lt"/>
                <a:ea typeface="+mn-ea"/>
                <a:cs typeface="+mn-cs"/>
              </a:rPr>
              <a:t>Workforce Recognition</a:t>
            </a:r>
          </a:p>
          <a:p>
            <a:pPr lvl="0"/>
            <a:r>
              <a:rPr lang="en-NZ" sz="1200" kern="1200" dirty="0" smtClean="0">
                <a:solidFill>
                  <a:schemeClr val="tx1"/>
                </a:solidFill>
                <a:latin typeface="+mn-lt"/>
                <a:ea typeface="+mn-ea"/>
                <a:cs typeface="+mn-cs"/>
              </a:rPr>
              <a:t>Team 2011 Communication</a:t>
            </a:r>
          </a:p>
          <a:p>
            <a:pPr lvl="0"/>
            <a:r>
              <a:rPr lang="en-NZ" sz="1200" kern="1200" dirty="0" smtClean="0">
                <a:solidFill>
                  <a:schemeClr val="tx1"/>
                </a:solidFill>
                <a:latin typeface="+mn-lt"/>
                <a:ea typeface="+mn-ea"/>
                <a:cs typeface="+mn-cs"/>
              </a:rPr>
              <a:t>Workforce Incident Management</a:t>
            </a:r>
          </a:p>
          <a:p>
            <a:r>
              <a:rPr lang="en-NZ" sz="1200" b="1" kern="1200" dirty="0" smtClean="0">
                <a:solidFill>
                  <a:schemeClr val="tx1"/>
                </a:solidFill>
                <a:latin typeface="+mn-lt"/>
                <a:ea typeface="+mn-ea"/>
                <a:cs typeface="+mn-cs"/>
              </a:rPr>
              <a:t> </a:t>
            </a:r>
            <a:endParaRPr lang="en-NZ" sz="1200" kern="1200" dirty="0" smtClean="0">
              <a:solidFill>
                <a:schemeClr val="tx1"/>
              </a:solidFill>
              <a:latin typeface="+mn-lt"/>
              <a:ea typeface="+mn-ea"/>
              <a:cs typeface="+mn-cs"/>
            </a:endParaRPr>
          </a:p>
          <a:p>
            <a:r>
              <a:rPr lang="en-NZ" sz="1200" kern="1200" dirty="0" smtClean="0">
                <a:solidFill>
                  <a:schemeClr val="tx1"/>
                </a:solidFill>
                <a:latin typeface="+mn-lt"/>
                <a:ea typeface="+mn-ea"/>
                <a:cs typeface="+mn-cs"/>
              </a:rPr>
              <a:t>Debrief the session. </a:t>
            </a:r>
          </a:p>
          <a:p>
            <a:r>
              <a:rPr lang="en-NZ" sz="1200" kern="1200" dirty="0" smtClean="0">
                <a:solidFill>
                  <a:schemeClr val="tx1"/>
                </a:solidFill>
                <a:latin typeface="+mn-lt"/>
                <a:ea typeface="+mn-ea"/>
                <a:cs typeface="+mn-cs"/>
              </a:rPr>
              <a:t>Outline the importance of their role as the force behind the scrum, the motivators, warm and friendly. The Workforce Squad is critical for ensuring the successful delivery of Rugby World Cup 2011. They will look after the wellbeing of Team 2011 representatives, we embody He </a:t>
            </a:r>
            <a:r>
              <a:rPr lang="en-NZ" sz="1200" kern="1200" dirty="0" err="1" smtClean="0">
                <a:solidFill>
                  <a:schemeClr val="tx1"/>
                </a:solidFill>
                <a:latin typeface="+mn-lt"/>
                <a:ea typeface="+mn-ea"/>
                <a:cs typeface="+mn-cs"/>
              </a:rPr>
              <a:t>ringa</a:t>
            </a:r>
            <a:r>
              <a:rPr lang="en-NZ" sz="1200" kern="1200" dirty="0" smtClean="0">
                <a:solidFill>
                  <a:schemeClr val="tx1"/>
                </a:solidFill>
                <a:latin typeface="+mn-lt"/>
                <a:ea typeface="+mn-ea"/>
                <a:cs typeface="+mn-cs"/>
              </a:rPr>
              <a:t> </a:t>
            </a:r>
            <a:r>
              <a:rPr lang="en-NZ" sz="1200" kern="1200" dirty="0" err="1" smtClean="0">
                <a:solidFill>
                  <a:schemeClr val="tx1"/>
                </a:solidFill>
                <a:latin typeface="+mn-lt"/>
                <a:ea typeface="+mn-ea"/>
                <a:cs typeface="+mn-cs"/>
              </a:rPr>
              <a:t>manaaki</a:t>
            </a:r>
            <a:r>
              <a:rPr lang="en-NZ" sz="1200" kern="1200" dirty="0" smtClean="0">
                <a:solidFill>
                  <a:schemeClr val="tx1"/>
                </a:solidFill>
                <a:latin typeface="+mn-lt"/>
                <a:ea typeface="+mn-ea"/>
                <a:cs typeface="+mn-cs"/>
              </a:rPr>
              <a:t> — with open arms. </a:t>
            </a:r>
            <a:endParaRPr lang="en-NZ"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BBC8E08-3953-F841-89A0-84BECEBC285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Why are we here   - </a:t>
            </a:r>
            <a:r>
              <a:rPr lang="en-NZ" b="1" dirty="0" smtClean="0"/>
              <a:t>define roles and responsibilities</a:t>
            </a:r>
            <a:r>
              <a:rPr lang="en-NZ" b="1" baseline="0" dirty="0" smtClean="0"/>
              <a:t> at tournament time , provide information to you and acknowledge the huge contribution you will make to this tournament</a:t>
            </a:r>
            <a:endParaRPr lang="en-NZ" b="1" dirty="0" smtClean="0"/>
          </a:p>
          <a:p>
            <a:r>
              <a:rPr lang="en-NZ" dirty="0" smtClean="0"/>
              <a:t>Purpose of the session – </a:t>
            </a:r>
            <a:r>
              <a:rPr lang="en-NZ" b="1" dirty="0" smtClean="0"/>
              <a:t>provide information and training , answer your questions , address any concerns. </a:t>
            </a:r>
          </a:p>
          <a:p>
            <a:r>
              <a:rPr lang="en-NZ" dirty="0" smtClean="0"/>
              <a:t>What we will achieve by the end-</a:t>
            </a:r>
          </a:p>
          <a:p>
            <a:pPr>
              <a:buFont typeface="Arial" pitchFamily="34" charset="0"/>
              <a:buChar char="•"/>
            </a:pPr>
            <a:r>
              <a:rPr lang="en-NZ" b="1" dirty="0" smtClean="0"/>
              <a:t> you will have the answers</a:t>
            </a:r>
            <a:r>
              <a:rPr lang="en-NZ" b="1" baseline="0" dirty="0" smtClean="0"/>
              <a:t> to your questions</a:t>
            </a:r>
          </a:p>
          <a:p>
            <a:pPr>
              <a:buFont typeface="Arial" pitchFamily="34" charset="0"/>
              <a:buChar char="•"/>
            </a:pPr>
            <a:r>
              <a:rPr lang="en-NZ" b="1" baseline="0" dirty="0" smtClean="0"/>
              <a:t>more information on your duties and responsibilities at tournament time </a:t>
            </a:r>
          </a:p>
          <a:p>
            <a:pPr>
              <a:buFont typeface="Arial" pitchFamily="34" charset="0"/>
              <a:buChar char="•"/>
            </a:pPr>
            <a:r>
              <a:rPr lang="en-NZ" b="1" baseline="0" dirty="0" smtClean="0"/>
              <a:t>Be really excited about your contribution to this event </a:t>
            </a:r>
          </a:p>
          <a:p>
            <a:pPr>
              <a:buFont typeface="Arial" pitchFamily="34" charset="0"/>
              <a:buNone/>
            </a:pPr>
            <a:endParaRPr lang="en-NZ" b="1" baseline="0" dirty="0" smtClean="0"/>
          </a:p>
          <a:p>
            <a:pPr>
              <a:buFont typeface="Arial" pitchFamily="34" charset="0"/>
              <a:buNone/>
            </a:pPr>
            <a:r>
              <a:rPr lang="en-NZ" b="1" baseline="0" dirty="0" smtClean="0"/>
              <a:t>Housekeeping – toilets , evacuations rules  </a:t>
            </a:r>
            <a:endParaRPr lang="en-NZ" b="1"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lIns="95669" tIns="47834" rIns="95669" bIns="47834"/>
          <a:lstStyle/>
          <a:p>
            <a:r>
              <a:rPr lang="en-US" dirty="0" smtClean="0">
                <a:latin typeface="Arial" charset="0"/>
              </a:rPr>
              <a:t> </a:t>
            </a:r>
            <a:r>
              <a:rPr lang="en-NZ" sz="1200" kern="1200" dirty="0" smtClean="0">
                <a:solidFill>
                  <a:schemeClr val="tx1"/>
                </a:solidFill>
                <a:latin typeface="+mn-lt"/>
                <a:ea typeface="+mn-ea"/>
                <a:cs typeface="+mn-cs"/>
              </a:rPr>
              <a:t>Take the group through what we say we’ll do, then do, has a BIG impact slides</a:t>
            </a:r>
          </a:p>
          <a:p>
            <a:r>
              <a:rPr lang="en-NZ" sz="1200" kern="1200" dirty="0" smtClean="0">
                <a:solidFill>
                  <a:schemeClr val="tx1"/>
                </a:solidFill>
                <a:latin typeface="+mn-lt"/>
                <a:ea typeface="+mn-ea"/>
                <a:cs typeface="+mn-cs"/>
              </a:rPr>
              <a:t> </a:t>
            </a:r>
          </a:p>
          <a:p>
            <a:r>
              <a:rPr lang="en-NZ" sz="1200" kern="1200" dirty="0" smtClean="0">
                <a:solidFill>
                  <a:schemeClr val="tx1"/>
                </a:solidFill>
                <a:latin typeface="+mn-lt"/>
                <a:ea typeface="+mn-ea"/>
                <a:cs typeface="+mn-cs"/>
              </a:rPr>
              <a:t>Ask the group to tell you what is the first thing that comes to mind when each brand is shown on screen? The last brand shown is RWC2011. Click to show next slide.</a:t>
            </a:r>
          </a:p>
          <a:p>
            <a:endParaRPr lang="en-US" dirty="0" smtClean="0">
              <a:latin typeface="Arial" charset="0"/>
            </a:endParaRPr>
          </a:p>
        </p:txBody>
      </p:sp>
      <p:sp>
        <p:nvSpPr>
          <p:cNvPr id="232452" name="Slide Number Placeholder 3"/>
          <p:cNvSpPr txBox="1">
            <a:spLocks noGrp="1"/>
          </p:cNvSpPr>
          <p:nvPr/>
        </p:nvSpPr>
        <p:spPr bwMode="auto">
          <a:xfrm>
            <a:off x="3845459" y="9431816"/>
            <a:ext cx="2942695" cy="496410"/>
          </a:xfrm>
          <a:prstGeom prst="rect">
            <a:avLst/>
          </a:prstGeom>
          <a:noFill/>
          <a:ln w="9525">
            <a:noFill/>
            <a:miter lim="800000"/>
            <a:headEnd/>
            <a:tailEnd/>
          </a:ln>
        </p:spPr>
        <p:txBody>
          <a:bodyPr lIns="95669" tIns="47834" rIns="95669" bIns="47834" anchor="b"/>
          <a:lstStyle/>
          <a:p>
            <a:pPr algn="r" defTabSz="920750"/>
            <a:fld id="{A4DA0183-FB78-4137-B921-08735360C74E}" type="slidenum">
              <a:rPr lang="en-US" sz="1300">
                <a:solidFill>
                  <a:srgbClr val="000000"/>
                </a:solidFill>
              </a:rPr>
              <a:pPr algn="r" defTabSz="920750"/>
              <a:t>20</a:t>
            </a:fld>
            <a:endParaRPr lang="en-US" sz="1300" dirty="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Say:</a:t>
            </a:r>
            <a:r>
              <a:rPr lang="en-NZ" baseline="0" dirty="0" smtClean="0"/>
              <a:t> Your brand is your reputation. It’s what others say about you when you’re out of the room. Ask: what do you want people to say about their experience of RWC2011. </a:t>
            </a:r>
          </a:p>
          <a:p>
            <a:endParaRPr lang="en-NZ" baseline="0" dirty="0" smtClean="0"/>
          </a:p>
          <a:p>
            <a:r>
              <a:rPr lang="en-NZ" baseline="0" dirty="0" smtClean="0"/>
              <a:t>Explain: Our reputation is what other expect and the experience they receive. Ask: what do you want them to say when the Rugby World Cup is long finish. Talk about the opportunities that we have and the role that they will play. </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z="1200" kern="1200" dirty="0" smtClean="0">
                <a:solidFill>
                  <a:schemeClr val="tx1"/>
                </a:solidFill>
                <a:latin typeface="+mn-lt"/>
                <a:ea typeface="+mn-ea"/>
                <a:cs typeface="+mn-cs"/>
              </a:rPr>
              <a:t>Take the group through what we say we’ll do, then do, has a BIG impact slides</a:t>
            </a:r>
          </a:p>
          <a:p>
            <a:r>
              <a:rPr lang="en-NZ" sz="1200" kern="1200" dirty="0" smtClean="0">
                <a:solidFill>
                  <a:schemeClr val="tx1"/>
                </a:solidFill>
                <a:latin typeface="+mn-lt"/>
                <a:ea typeface="+mn-ea"/>
                <a:cs typeface="+mn-cs"/>
              </a:rPr>
              <a:t> </a:t>
            </a:r>
          </a:p>
          <a:p>
            <a:r>
              <a:rPr lang="en-NZ" sz="1200" kern="1200" dirty="0" smtClean="0">
                <a:solidFill>
                  <a:schemeClr val="tx1"/>
                </a:solidFill>
                <a:latin typeface="+mn-lt"/>
                <a:ea typeface="+mn-ea"/>
                <a:cs typeface="+mn-cs"/>
              </a:rPr>
              <a:t>Ask the group to tell you what is the first thing that comes to mind when they see the brand on screen? Show all brands. The last brand shown is RWC2011. Click to show next slide.</a:t>
            </a:r>
          </a:p>
          <a:p>
            <a:r>
              <a:rPr lang="en-NZ" sz="1200" kern="1200" dirty="0" smtClean="0">
                <a:solidFill>
                  <a:schemeClr val="tx1"/>
                </a:solidFill>
                <a:latin typeface="+mn-lt"/>
                <a:ea typeface="+mn-ea"/>
                <a:cs typeface="+mn-cs"/>
              </a:rPr>
              <a:t> </a:t>
            </a:r>
          </a:p>
          <a:p>
            <a:r>
              <a:rPr lang="en-NZ" sz="1200" kern="1200" dirty="0" smtClean="0">
                <a:solidFill>
                  <a:schemeClr val="tx1"/>
                </a:solidFill>
                <a:latin typeface="+mn-lt"/>
                <a:ea typeface="+mn-ea"/>
                <a:cs typeface="+mn-cs"/>
              </a:rPr>
              <a:t>Explain: Our reputation is the expectation from our visitors/clients and the experience they receive. Ask: what do you want them to say when the Rugby World Cup is long finish. Talk about the opportunities that we have and the role that we will play</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a:defRPr/>
            </a:pPr>
            <a:fld id="{A34FF1EB-4A5C-4CE7-85E1-2FA922E9B848}" type="slidenum">
              <a:rPr lang="en-GB" smtClean="0"/>
              <a:pPr>
                <a:defRPr/>
              </a:pPr>
              <a:t>24</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47044" y="9433402"/>
            <a:ext cx="2942695" cy="496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ea typeface="MS PGothic" charset="0"/>
                <a:cs typeface="MS PGothic" charset="0"/>
              </a:defRPr>
            </a:lvl1pPr>
            <a:lvl2pPr marL="742950" indent="-285750" defTabSz="966788" eaLnBrk="0" hangingPunct="0">
              <a:defRPr>
                <a:solidFill>
                  <a:schemeClr val="tx1"/>
                </a:solidFill>
                <a:latin typeface="Arial" charset="0"/>
                <a:ea typeface="MS PGothic" charset="0"/>
                <a:cs typeface="MS PGothic" charset="0"/>
              </a:defRPr>
            </a:lvl2pPr>
            <a:lvl3pPr marL="1143000" indent="-228600" defTabSz="966788" eaLnBrk="0" hangingPunct="0">
              <a:defRPr>
                <a:solidFill>
                  <a:schemeClr val="tx1"/>
                </a:solidFill>
                <a:latin typeface="Arial" charset="0"/>
                <a:ea typeface="MS PGothic" charset="0"/>
                <a:cs typeface="MS PGothic" charset="0"/>
              </a:defRPr>
            </a:lvl3pPr>
            <a:lvl4pPr marL="1600200" indent="-228600" defTabSz="966788" eaLnBrk="0" hangingPunct="0">
              <a:defRPr>
                <a:solidFill>
                  <a:schemeClr val="tx1"/>
                </a:solidFill>
                <a:latin typeface="Arial" charset="0"/>
                <a:ea typeface="MS PGothic" charset="0"/>
                <a:cs typeface="MS PGothic" charset="0"/>
              </a:defRPr>
            </a:lvl4pPr>
            <a:lvl5pPr marL="2057400" indent="-228600" defTabSz="966788" eaLnBrk="0" hangingPunct="0">
              <a:defRPr>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a:solidFill>
                  <a:schemeClr val="tx1"/>
                </a:solidFill>
                <a:latin typeface="Arial" charset="0"/>
                <a:ea typeface="MS PGothic" charset="0"/>
                <a:cs typeface="MS PGothic" charset="0"/>
              </a:defRPr>
            </a:lvl9pPr>
          </a:lstStyle>
          <a:p>
            <a:pPr algn="r"/>
            <a:fld id="{EFEB6BB0-247B-194E-9CCD-ACD20C3E7007}" type="slidenum">
              <a:rPr lang="en-NZ" sz="1200">
                <a:ea typeface="ヒラギノ角ゴ Pro W3" charset="0"/>
                <a:cs typeface="ヒラギノ角ゴ Pro W3" charset="0"/>
              </a:rPr>
              <a:pPr algn="r"/>
              <a:t>3</a:t>
            </a:fld>
            <a:endParaRPr lang="en-NZ" sz="1200" dirty="0">
              <a:ea typeface="ヒラギノ角ゴ Pro W3" charset="0"/>
              <a:cs typeface="ヒラギノ角ゴ Pro W3" charset="0"/>
            </a:endParaRPr>
          </a:p>
        </p:txBody>
      </p:sp>
      <p:sp>
        <p:nvSpPr>
          <p:cNvPr id="33795" name="Rectangle 2"/>
          <p:cNvSpPr>
            <a:spLocks noGrp="1" noRot="1" noChangeAspect="1" noChangeArrowheads="1" noTextEdit="1"/>
          </p:cNvSpPr>
          <p:nvPr>
            <p:ph type="sldImg"/>
          </p:nvPr>
        </p:nvSpPr>
        <p:spPr>
          <a:xfrm>
            <a:off x="706438" y="744538"/>
            <a:ext cx="5378450" cy="3724275"/>
          </a:xfrm>
          <a:ln/>
        </p:spPr>
      </p:sp>
      <p:sp>
        <p:nvSpPr>
          <p:cNvPr id="33796" name="Rectangle 3"/>
          <p:cNvSpPr>
            <a:spLocks noGrp="1" noChangeArrowheads="1"/>
          </p:cNvSpPr>
          <p:nvPr>
            <p:ph type="body" idx="1"/>
          </p:nvPr>
        </p:nvSpPr>
        <p:spPr>
          <a:xfrm>
            <a:off x="905933" y="4716701"/>
            <a:ext cx="4977874" cy="446770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defTabSz="863600" eaLnBrk="1" hangingPunct="1">
              <a:spcBef>
                <a:spcPct val="0"/>
              </a:spcBef>
            </a:pPr>
            <a:r>
              <a:rPr lang="en-US" dirty="0" smtClean="0">
                <a:latin typeface="Arial" charset="0"/>
              </a:rPr>
              <a:t>Agenda – How we will go about the session</a:t>
            </a:r>
            <a:endParaRPr lang="en-U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45459" y="9431816"/>
            <a:ext cx="2942695" cy="496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ea typeface="MS PGothic" charset="0"/>
                <a:cs typeface="MS PGothic" charset="0"/>
              </a:defRPr>
            </a:lvl1pPr>
            <a:lvl2pPr marL="742950" indent="-285750" defTabSz="966788" eaLnBrk="0" hangingPunct="0">
              <a:defRPr>
                <a:solidFill>
                  <a:schemeClr val="tx1"/>
                </a:solidFill>
                <a:latin typeface="Arial" charset="0"/>
                <a:ea typeface="MS PGothic" charset="0"/>
                <a:cs typeface="MS PGothic" charset="0"/>
              </a:defRPr>
            </a:lvl2pPr>
            <a:lvl3pPr marL="1143000" indent="-228600" defTabSz="966788" eaLnBrk="0" hangingPunct="0">
              <a:defRPr>
                <a:solidFill>
                  <a:schemeClr val="tx1"/>
                </a:solidFill>
                <a:latin typeface="Arial" charset="0"/>
                <a:ea typeface="MS PGothic" charset="0"/>
                <a:cs typeface="MS PGothic" charset="0"/>
              </a:defRPr>
            </a:lvl3pPr>
            <a:lvl4pPr marL="1600200" indent="-228600" defTabSz="966788" eaLnBrk="0" hangingPunct="0">
              <a:defRPr>
                <a:solidFill>
                  <a:schemeClr val="tx1"/>
                </a:solidFill>
                <a:latin typeface="Arial" charset="0"/>
                <a:ea typeface="MS PGothic" charset="0"/>
                <a:cs typeface="MS PGothic" charset="0"/>
              </a:defRPr>
            </a:lvl4pPr>
            <a:lvl5pPr marL="2057400" indent="-228600" defTabSz="966788" eaLnBrk="0" hangingPunct="0">
              <a:defRPr>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77CD3119-49BC-3642-997A-F0BF73D02117}" type="slidenum">
              <a:rPr lang="en-AU" sz="1200"/>
              <a:pPr algn="r" eaLnBrk="1" hangingPunct="1"/>
              <a:t>4</a:t>
            </a:fld>
            <a:endParaRPr lang="en-AU" sz="1200"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defTabSz="863600" eaLnBrk="1" hangingPunct="1">
              <a:spcBef>
                <a:spcPct val="0"/>
              </a:spcBef>
            </a:pPr>
            <a:r>
              <a:rPr lang="en-US" dirty="0" smtClean="0">
                <a:latin typeface="Arial" charset="0"/>
              </a:rPr>
              <a:t>How we’re going to work.</a:t>
            </a:r>
            <a:r>
              <a:rPr lang="en-US" baseline="0" dirty="0" smtClean="0">
                <a:latin typeface="Arial" charset="0"/>
              </a:rPr>
              <a:t> Ground rules</a:t>
            </a:r>
          </a:p>
          <a:p>
            <a:pPr defTabSz="863600" eaLnBrk="1" hangingPunct="1">
              <a:spcBef>
                <a:spcPct val="0"/>
              </a:spcBef>
              <a:buFontTx/>
              <a:buChar char="-"/>
            </a:pPr>
            <a:r>
              <a:rPr lang="en-US" baseline="0" dirty="0" smtClean="0">
                <a:latin typeface="Arial" charset="0"/>
              </a:rPr>
              <a:t>What we put in is what we get out – the discussion we have at our table/s is really important</a:t>
            </a:r>
          </a:p>
          <a:p>
            <a:pPr defTabSz="863600" eaLnBrk="1" hangingPunct="1">
              <a:spcBef>
                <a:spcPct val="0"/>
              </a:spcBef>
              <a:buFontTx/>
              <a:buChar char="-"/>
            </a:pPr>
            <a:r>
              <a:rPr lang="en-US" baseline="0" dirty="0" smtClean="0">
                <a:latin typeface="Arial" charset="0"/>
              </a:rPr>
              <a:t>Timing is important. For each activity we will give you times, and we will have a break at XXXXX. We should finish by XXXX</a:t>
            </a:r>
          </a:p>
          <a:p>
            <a:pPr defTabSz="863600" eaLnBrk="1" hangingPunct="1">
              <a:spcBef>
                <a:spcPct val="0"/>
              </a:spcBef>
              <a:buFontTx/>
              <a:buChar char="-"/>
            </a:pPr>
            <a:r>
              <a:rPr lang="en-US" baseline="0" dirty="0" smtClean="0">
                <a:latin typeface="Arial" charset="0"/>
              </a:rPr>
              <a:t>- You have space in your training manual for notes. Be sure to write down any insights or questions!</a:t>
            </a:r>
          </a:p>
          <a:p>
            <a:pPr defTabSz="863600" eaLnBrk="1" hangingPunct="1">
              <a:spcBef>
                <a:spcPct val="0"/>
              </a:spcBef>
              <a:buFontTx/>
              <a:buChar char="-"/>
            </a:pPr>
            <a:r>
              <a:rPr lang="en-US" baseline="0" dirty="0" smtClean="0">
                <a:latin typeface="Arial" charset="0"/>
              </a:rPr>
              <a:t>- We will give you time for checking messages. Please turn your phones of.</a:t>
            </a:r>
            <a:endParaRPr 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Who’s here activity – This exercise breaks the ice and allows attendees to identify other volunteers and the contributions they can make from past experience.</a:t>
            </a:r>
            <a:r>
              <a:rPr lang="en-NZ" baseline="0" dirty="0" smtClean="0"/>
              <a:t> </a:t>
            </a:r>
            <a:endParaRPr lang="en-NZ" dirty="0" smtClean="0"/>
          </a:p>
          <a:p>
            <a:endParaRPr lang="en-NZ" dirty="0" smtClean="0"/>
          </a:p>
          <a:p>
            <a:pPr>
              <a:buFontTx/>
              <a:buChar char="-"/>
            </a:pPr>
            <a:r>
              <a:rPr lang="en-NZ" dirty="0" smtClean="0"/>
              <a:t>Could be human bingo</a:t>
            </a:r>
          </a:p>
          <a:p>
            <a:pPr>
              <a:buFontTx/>
              <a:buChar char="-"/>
            </a:pPr>
            <a:r>
              <a:rPr lang="en-NZ" baseline="0" dirty="0" smtClean="0"/>
              <a:t> Table discussion about previous experience in your FA</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z="1200" i="1" kern="1200" dirty="0" smtClean="0">
                <a:solidFill>
                  <a:schemeClr val="tx1"/>
                </a:solidFill>
                <a:latin typeface="+mn-lt"/>
                <a:ea typeface="+mn-ea"/>
                <a:cs typeface="+mn-cs"/>
              </a:rPr>
              <a:t>Talking points include:</a:t>
            </a:r>
            <a:endParaRPr lang="en-NZ" sz="1200" kern="1200" dirty="0" smtClean="0">
              <a:solidFill>
                <a:schemeClr val="tx1"/>
              </a:solidFill>
              <a:latin typeface="+mn-lt"/>
              <a:ea typeface="+mn-ea"/>
              <a:cs typeface="+mn-cs"/>
            </a:endParaRPr>
          </a:p>
          <a:p>
            <a:pPr lvl="0"/>
            <a:r>
              <a:rPr lang="en-NZ" sz="1200" kern="1200" dirty="0" smtClean="0">
                <a:solidFill>
                  <a:schemeClr val="tx1"/>
                </a:solidFill>
                <a:latin typeface="+mn-lt"/>
                <a:ea typeface="+mn-ea"/>
                <a:cs typeface="+mn-cs"/>
              </a:rPr>
              <a:t>Part of a bigger team making this amazing Tournament happen – Team 2011 ‘face of the Tournament’.</a:t>
            </a:r>
          </a:p>
          <a:p>
            <a:pPr lvl="0"/>
            <a:r>
              <a:rPr lang="en-NZ" sz="1200" kern="1200" dirty="0" smtClean="0">
                <a:solidFill>
                  <a:schemeClr val="tx1"/>
                </a:solidFill>
                <a:latin typeface="+mn-lt"/>
                <a:ea typeface="+mn-ea"/>
                <a:cs typeface="+mn-cs"/>
              </a:rPr>
              <a:t>Introduce theme of wider workforce and stadium of 4 million</a:t>
            </a:r>
          </a:p>
          <a:p>
            <a:pPr lvl="0"/>
            <a:r>
              <a:rPr lang="en-NZ" sz="1200" kern="1200" dirty="0" smtClean="0">
                <a:solidFill>
                  <a:schemeClr val="tx1"/>
                </a:solidFill>
                <a:latin typeface="+mn-lt"/>
                <a:ea typeface="+mn-ea"/>
                <a:cs typeface="+mn-cs"/>
              </a:rPr>
              <a:t>Delivering an operationally successful Tournament.</a:t>
            </a:r>
          </a:p>
          <a:p>
            <a:pPr lvl="0"/>
            <a:r>
              <a:rPr lang="en-NZ" sz="1200" kern="1200" dirty="0" smtClean="0">
                <a:solidFill>
                  <a:schemeClr val="tx1"/>
                </a:solidFill>
                <a:latin typeface="+mn-lt"/>
                <a:ea typeface="+mn-ea"/>
                <a:cs typeface="+mn-cs"/>
              </a:rPr>
              <a:t>Customer excellence to an estimated 85, 000 visitors from over 127 countries.</a:t>
            </a:r>
          </a:p>
          <a:p>
            <a:pPr lvl="0"/>
            <a:r>
              <a:rPr lang="en-NZ" sz="1200" kern="1200" dirty="0" smtClean="0">
                <a:solidFill>
                  <a:schemeClr val="tx1"/>
                </a:solidFill>
                <a:latin typeface="+mn-lt"/>
                <a:ea typeface="+mn-ea"/>
                <a:cs typeface="+mn-cs"/>
              </a:rPr>
              <a:t>An opportunity to show case our national rugby passion, our beautiful country, landscape, people and culture to the world.</a:t>
            </a:r>
          </a:p>
          <a:p>
            <a:endParaRPr lang="en-NZ" dirty="0" smtClean="0"/>
          </a:p>
          <a:p>
            <a:r>
              <a:rPr lang="en-NZ" sz="1200" dirty="0" smtClean="0"/>
              <a:t>6000+ people</a:t>
            </a:r>
          </a:p>
          <a:p>
            <a:r>
              <a:rPr lang="en-NZ" sz="1200" dirty="0" smtClean="0"/>
              <a:t>The ‘face’ of the Tournament</a:t>
            </a:r>
          </a:p>
          <a:p>
            <a:r>
              <a:rPr lang="en-NZ" sz="1200" dirty="0" smtClean="0"/>
              <a:t>A group like no other ever seen in New Zealand</a:t>
            </a:r>
          </a:p>
          <a:p>
            <a:r>
              <a:rPr lang="en-NZ" sz="1200" dirty="0" smtClean="0"/>
              <a:t>Critical to the delivery of Rugby World Cup 2011!</a:t>
            </a:r>
          </a:p>
          <a:p>
            <a:endParaRPr lang="en-NZ" sz="1200" b="1" dirty="0" smtClean="0"/>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z="1200" b="1" kern="1200" dirty="0" smtClean="0">
                <a:solidFill>
                  <a:schemeClr val="tx1"/>
                </a:solidFill>
                <a:latin typeface="+mn-lt"/>
                <a:ea typeface="+mn-ea"/>
                <a:cs typeface="+mn-cs"/>
              </a:rPr>
              <a:t>Overview of RWC 2011</a:t>
            </a:r>
            <a:endParaRPr lang="en-NZ" sz="1200" kern="1200" dirty="0" smtClean="0">
              <a:solidFill>
                <a:schemeClr val="tx1"/>
              </a:solidFill>
              <a:latin typeface="+mn-lt"/>
              <a:ea typeface="+mn-ea"/>
              <a:cs typeface="+mn-cs"/>
            </a:endParaRPr>
          </a:p>
          <a:p>
            <a:pPr lvl="0"/>
            <a:r>
              <a:rPr lang="en-NZ" sz="1200" kern="1200" dirty="0" smtClean="0">
                <a:solidFill>
                  <a:schemeClr val="tx1"/>
                </a:solidFill>
                <a:latin typeface="+mn-lt"/>
                <a:ea typeface="+mn-ea"/>
                <a:cs typeface="+mn-cs"/>
              </a:rPr>
              <a:t>IRB &amp; RWC - structure layout (</a:t>
            </a:r>
            <a:r>
              <a:rPr lang="en-NZ" sz="1200" u="sng" kern="1200" dirty="0" smtClean="0">
                <a:solidFill>
                  <a:schemeClr val="tx1"/>
                </a:solidFill>
                <a:latin typeface="+mn-lt"/>
                <a:ea typeface="+mn-ea"/>
                <a:cs typeface="+mn-cs"/>
              </a:rPr>
              <a:t>very</a:t>
            </a:r>
            <a:r>
              <a:rPr lang="en-NZ" sz="1200" kern="1200" dirty="0" smtClean="0">
                <a:solidFill>
                  <a:schemeClr val="tx1"/>
                </a:solidFill>
                <a:latin typeface="+mn-lt"/>
                <a:ea typeface="+mn-ea"/>
                <a:cs typeface="+mn-cs"/>
              </a:rPr>
              <a:t> quick reminder after online orientation)</a:t>
            </a:r>
          </a:p>
          <a:p>
            <a:pPr lvl="0"/>
            <a:r>
              <a:rPr lang="en-NZ" sz="1200" kern="1200" dirty="0" smtClean="0">
                <a:solidFill>
                  <a:schemeClr val="tx1"/>
                </a:solidFill>
                <a:latin typeface="+mn-lt"/>
                <a:ea typeface="+mn-ea"/>
                <a:cs typeface="+mn-cs"/>
              </a:rPr>
              <a:t>Group discussion: What is the main function of each group?</a:t>
            </a:r>
          </a:p>
          <a:p>
            <a:pPr lvl="0"/>
            <a:r>
              <a:rPr lang="en-NZ" sz="1200" kern="1200" dirty="0" smtClean="0">
                <a:solidFill>
                  <a:schemeClr val="tx1"/>
                </a:solidFill>
                <a:latin typeface="+mn-lt"/>
                <a:ea typeface="+mn-ea"/>
                <a:cs typeface="+mn-cs"/>
              </a:rPr>
              <a:t>Finish with Team 2011 – the face of the Tournament! </a:t>
            </a:r>
          </a:p>
          <a:p>
            <a:r>
              <a:rPr lang="en-NZ" sz="1200" b="1" kern="1200" dirty="0" smtClean="0">
                <a:solidFill>
                  <a:schemeClr val="tx1"/>
                </a:solidFill>
                <a:latin typeface="+mn-lt"/>
                <a:ea typeface="+mn-ea"/>
                <a:cs typeface="+mn-cs"/>
              </a:rPr>
              <a:t> </a:t>
            </a:r>
            <a:endParaRPr lang="en-NZ" sz="1200" kern="1200" dirty="0" smtClean="0">
              <a:solidFill>
                <a:schemeClr val="tx1"/>
              </a:solidFill>
              <a:latin typeface="+mn-lt"/>
              <a:ea typeface="+mn-ea"/>
              <a:cs typeface="+mn-cs"/>
            </a:endParaRPr>
          </a:p>
          <a:p>
            <a:pPr lvl="0"/>
            <a:r>
              <a:rPr lang="en-NZ" sz="1200" kern="1200" dirty="0" smtClean="0">
                <a:solidFill>
                  <a:schemeClr val="tx1"/>
                </a:solidFill>
                <a:latin typeface="+mn-lt"/>
                <a:ea typeface="+mn-ea"/>
                <a:cs typeface="+mn-cs"/>
              </a:rPr>
              <a:t>Provide overview of Team 2011 demographics</a:t>
            </a:r>
          </a:p>
          <a:p>
            <a:pPr lvl="0"/>
            <a:r>
              <a:rPr lang="en-NZ" sz="1200" kern="1200" dirty="0" smtClean="0">
                <a:solidFill>
                  <a:schemeClr val="tx1"/>
                </a:solidFill>
                <a:latin typeface="+mn-lt"/>
                <a:ea typeface="+mn-ea"/>
                <a:cs typeface="+mn-cs"/>
              </a:rPr>
              <a:t>Quantity, spread around NZ, enthusiasm captured like no other event ever staged in New Zealand</a:t>
            </a:r>
          </a:p>
          <a:p>
            <a:pPr lvl="0"/>
            <a:r>
              <a:rPr lang="en-NZ" sz="1200" kern="1200" dirty="0" smtClean="0">
                <a:solidFill>
                  <a:schemeClr val="tx1"/>
                </a:solidFill>
                <a:latin typeface="+mn-lt"/>
                <a:ea typeface="+mn-ea"/>
                <a:cs typeface="+mn-cs"/>
              </a:rPr>
              <a:t>Share two-three quotes from those who were the first to accept their role</a:t>
            </a:r>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sz="1200" b="1" i="1" kern="1200" dirty="0" smtClean="0">
                <a:solidFill>
                  <a:schemeClr val="tx1"/>
                </a:solidFill>
                <a:latin typeface="+mn-lt"/>
                <a:ea typeface="+mn-ea"/>
                <a:cs typeface="+mn-cs"/>
              </a:rPr>
              <a:t>CARD SORT MATCH THE PHRASE TO THE FA </a:t>
            </a:r>
          </a:p>
          <a:p>
            <a:pPr marL="0" marR="0" indent="0" algn="l" defTabSz="457200" rtl="0" eaLnBrk="1" fontAlgn="auto" latinLnBrk="0" hangingPunct="1">
              <a:lnSpc>
                <a:spcPct val="100000"/>
              </a:lnSpc>
              <a:spcBef>
                <a:spcPts val="0"/>
              </a:spcBef>
              <a:spcAft>
                <a:spcPts val="0"/>
              </a:spcAft>
              <a:buClrTx/>
              <a:buSzTx/>
              <a:buFontTx/>
              <a:buNone/>
              <a:tabLst/>
              <a:defRPr/>
            </a:pPr>
            <a:r>
              <a:rPr lang="en-NZ" sz="1200" i="1" kern="1200" dirty="0" smtClean="0">
                <a:solidFill>
                  <a:schemeClr val="tx1"/>
                </a:solidFill>
                <a:latin typeface="+mn-lt"/>
                <a:ea typeface="+mn-ea"/>
                <a:cs typeface="+mn-cs"/>
              </a:rPr>
              <a:t>Explain that we may be asked a variety of questions from visitors and we may be required to direct them to other members of the wider Team2011. </a:t>
            </a:r>
            <a:endParaRPr lang="en-NZ" sz="1200" kern="1200" dirty="0" smtClean="0">
              <a:solidFill>
                <a:schemeClr val="tx1"/>
              </a:solidFill>
              <a:latin typeface="+mn-lt"/>
              <a:ea typeface="+mn-ea"/>
              <a:cs typeface="+mn-cs"/>
            </a:endParaRPr>
          </a:p>
          <a:p>
            <a:endParaRPr lang="en-NZ" dirty="0" smtClean="0"/>
          </a:p>
          <a:p>
            <a:r>
              <a:rPr lang="en-NZ" b="1" dirty="0" smtClean="0"/>
              <a:t>Key point : Everyone</a:t>
            </a:r>
            <a:r>
              <a:rPr lang="en-NZ" b="1" baseline="0" dirty="0" smtClean="0"/>
              <a:t> needs to take ownership and provide a great customer experience “ open hands  &amp; hosting “ by understanding other areas roles at tournament time you will be able to assist or direct someone to key areas.</a:t>
            </a:r>
          </a:p>
          <a:p>
            <a:endParaRPr lang="en-NZ" baseline="0" dirty="0" smtClean="0"/>
          </a:p>
        </p:txBody>
      </p:sp>
      <p:sp>
        <p:nvSpPr>
          <p:cNvPr id="4" name="Slide Number Placeholder 3"/>
          <p:cNvSpPr>
            <a:spLocks noGrp="1"/>
          </p:cNvSpPr>
          <p:nvPr>
            <p:ph type="sldNum" sz="quarter" idx="10"/>
          </p:nvPr>
        </p:nvSpPr>
        <p:spPr/>
        <p:txBody>
          <a:bodyPr/>
          <a:lstStyle/>
          <a:p>
            <a:fld id="{2BBC8E08-3953-F841-89A0-84BECEBC285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Take the group briefly through the Workforce Squad</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2390" y="1064261"/>
            <a:ext cx="5474970" cy="662939"/>
          </a:xfrm>
        </p:spPr>
        <p:txBody>
          <a:bodyPr/>
          <a:lstStyle/>
          <a:p>
            <a:r>
              <a:rPr lang="en-AU" smtClean="0"/>
              <a:t>Click to edit Master title style</a:t>
            </a:r>
            <a:endParaRPr lang="en-US"/>
          </a:p>
        </p:txBody>
      </p:sp>
      <p:sp>
        <p:nvSpPr>
          <p:cNvPr id="3" name="Subtitle 2"/>
          <p:cNvSpPr>
            <a:spLocks noGrp="1"/>
          </p:cNvSpPr>
          <p:nvPr>
            <p:ph type="subTitle" idx="1"/>
          </p:nvPr>
        </p:nvSpPr>
        <p:spPr>
          <a:xfrm>
            <a:off x="1129030" y="2339340"/>
            <a:ext cx="69342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8352" y="1062342"/>
            <a:ext cx="7467600" cy="746442"/>
          </a:xfrm>
        </p:spPr>
        <p:txBody>
          <a:bodyPr/>
          <a:lstStyle>
            <a:lvl1pPr>
              <a:defRPr b="1"/>
            </a:lvl1pPr>
          </a:lstStyle>
          <a:p>
            <a:r>
              <a:rPr lang="en-AU" smtClean="0"/>
              <a:t>Click to edit Master title style</a:t>
            </a:r>
            <a:endParaRPr lang="en-US"/>
          </a:p>
        </p:txBody>
      </p:sp>
      <p:sp>
        <p:nvSpPr>
          <p:cNvPr id="3" name="Content Placeholder 2"/>
          <p:cNvSpPr>
            <a:spLocks noGrp="1"/>
          </p:cNvSpPr>
          <p:nvPr>
            <p:ph idx="1"/>
          </p:nvPr>
        </p:nvSpPr>
        <p:spPr>
          <a:xfrm>
            <a:off x="965200" y="2260601"/>
            <a:ext cx="6502400" cy="3543299"/>
          </a:xfr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descr="Background_Blue.jpg"/>
          <p:cNvPicPr>
            <a:picLocks noChangeAspect="1"/>
          </p:cNvPicPr>
          <p:nvPr userDrawn="1"/>
        </p:nvPicPr>
        <p:blipFill>
          <a:blip r:embed="rId2" cstate="email"/>
          <a:stretch>
            <a:fillRect/>
          </a:stretch>
        </p:blipFill>
        <p:spPr>
          <a:xfrm>
            <a:off x="0" y="-50800"/>
            <a:ext cx="9906000" cy="6908800"/>
          </a:xfrm>
          <a:prstGeom prst="rect">
            <a:avLst/>
          </a:prstGeom>
          <a:effectLst>
            <a:outerShdw blurRad="50800" dist="38100" dir="2700000" algn="br">
              <a:srgbClr val="000000">
                <a:alpha val="43000"/>
              </a:srgbClr>
            </a:outerShdw>
          </a:effectLst>
        </p:spPr>
      </p:pic>
      <p:sp>
        <p:nvSpPr>
          <p:cNvPr id="3" name="Title Placeholder 1"/>
          <p:cNvSpPr>
            <a:spLocks noGrp="1"/>
          </p:cNvSpPr>
          <p:nvPr>
            <p:ph type="title"/>
          </p:nvPr>
        </p:nvSpPr>
        <p:spPr>
          <a:xfrm>
            <a:off x="948208" y="1025834"/>
            <a:ext cx="6502400" cy="779462"/>
          </a:xfrm>
          <a:prstGeom prst="rect">
            <a:avLst/>
          </a:prstGeom>
        </p:spPr>
        <p:txBody>
          <a:bodyPr vert="horz" lIns="91440" tIns="45720" rIns="91440" bIns="45720" rtlCol="0" anchor="ctr">
            <a:normAutofit/>
          </a:bodyPr>
          <a:lstStyle>
            <a:lvl1pPr>
              <a:defRPr>
                <a:solidFill>
                  <a:schemeClr val="bg1"/>
                </a:solidFill>
              </a:defRPr>
            </a:lvl1pPr>
          </a:lstStyle>
          <a:p>
            <a:r>
              <a:rPr lang="en-US" dirty="0" smtClean="0"/>
              <a:t>Click to edit Master title style</a:t>
            </a:r>
            <a:endParaRPr lang="en-US" dirty="0"/>
          </a:p>
        </p:txBody>
      </p:sp>
      <p:sp>
        <p:nvSpPr>
          <p:cNvPr id="4" name="Text Placeholder 2"/>
          <p:cNvSpPr>
            <a:spLocks noGrp="1"/>
          </p:cNvSpPr>
          <p:nvPr>
            <p:ph idx="1"/>
          </p:nvPr>
        </p:nvSpPr>
        <p:spPr>
          <a:xfrm>
            <a:off x="965200" y="2146301"/>
            <a:ext cx="6502400" cy="3543299"/>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 xmlns:p14="http://schemas.microsoft.com/office/powerpoint/2010/main" val="310677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42950" y="6553200"/>
            <a:ext cx="2063750" cy="228600"/>
          </a:xfrm>
          <a:prstGeom prst="rect">
            <a:avLst/>
          </a:prstGeom>
        </p:spPr>
        <p:txBody>
          <a:bodyPr/>
          <a:lstStyle>
            <a:lvl1pPr>
              <a:defRPr>
                <a:ea typeface="MS PGothic" charset="0"/>
                <a:cs typeface="MS PGothic" charset="0"/>
              </a:defRPr>
            </a:lvl1pPr>
          </a:lstStyle>
          <a:p>
            <a:endParaRPr lang="en-US" dirty="0"/>
          </a:p>
        </p:txBody>
      </p:sp>
      <p:sp>
        <p:nvSpPr>
          <p:cNvPr id="3" name="Footer Placeholder 4"/>
          <p:cNvSpPr>
            <a:spLocks noGrp="1"/>
          </p:cNvSpPr>
          <p:nvPr>
            <p:ph type="ftr" sz="quarter" idx="11"/>
          </p:nvPr>
        </p:nvSpPr>
        <p:spPr>
          <a:xfrm>
            <a:off x="2896130" y="6553200"/>
            <a:ext cx="2818739" cy="228600"/>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8279078" y="6553200"/>
            <a:ext cx="1296723" cy="228600"/>
          </a:xfrm>
          <a:prstGeom prst="rect">
            <a:avLst/>
          </a:prstGeom>
        </p:spPr>
        <p:txBody>
          <a:bodyPr/>
          <a:lstStyle>
            <a:lvl1pPr>
              <a:defRPr/>
            </a:lvl1pPr>
          </a:lstStyle>
          <a:p>
            <a:fld id="{3BCBE136-E772-BF4F-BE51-F54E43FA472A}" type="slidenum">
              <a:rPr lang="en-US"/>
              <a:pPr/>
              <a:t>‹#›</a:t>
            </a:fld>
            <a:endParaRPr lang="en-US" dirty="0"/>
          </a:p>
        </p:txBody>
      </p:sp>
    </p:spTree>
    <p:extLst>
      <p:ext uri="{BB962C8B-B14F-4D97-AF65-F5344CB8AC3E}">
        <p14:creationId xmlns="" xmlns:p14="http://schemas.microsoft.com/office/powerpoint/2010/main" val="3224559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41112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98136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_White.jpg"/>
          <p:cNvPicPr>
            <a:picLocks/>
          </p:cNvPicPr>
          <p:nvPr userDrawn="1"/>
        </p:nvPicPr>
        <p:blipFill>
          <a:blip r:embed="rId7" cstate="email"/>
          <a:stretch>
            <a:fillRect/>
          </a:stretch>
        </p:blipFill>
        <p:spPr>
          <a:xfrm>
            <a:off x="0" y="1"/>
            <a:ext cx="9906000" cy="6857999"/>
          </a:xfrm>
          <a:prstGeom prst="rect">
            <a:avLst/>
          </a:prstGeom>
          <a:effectLst>
            <a:outerShdw blurRad="50800" dist="38100" dir="2700000" algn="br">
              <a:srgbClr val="000000">
                <a:alpha val="43000"/>
              </a:srgbClr>
            </a:outerShdw>
          </a:effectLst>
        </p:spPr>
      </p:pic>
      <p:sp>
        <p:nvSpPr>
          <p:cNvPr id="2" name="Title Placeholder 1"/>
          <p:cNvSpPr>
            <a:spLocks noGrp="1"/>
          </p:cNvSpPr>
          <p:nvPr>
            <p:ph type="title"/>
          </p:nvPr>
        </p:nvSpPr>
        <p:spPr>
          <a:xfrm>
            <a:off x="961856" y="998538"/>
            <a:ext cx="6502400" cy="7794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65200" y="2146301"/>
            <a:ext cx="6502400" cy="35432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69" r:id="rId5"/>
  </p:sldLayoutIdLst>
  <p:hf hdr="0" ftr="0" dt="0"/>
  <p:txStyles>
    <p:titleStyle>
      <a:lvl1pPr algn="l" defTabSz="457200" rtl="0" eaLnBrk="1" latinLnBrk="0" hangingPunct="1">
        <a:spcBef>
          <a:spcPct val="0"/>
        </a:spcBef>
        <a:buNone/>
        <a:defRPr sz="3200" kern="1200">
          <a:solidFill>
            <a:srgbClr val="0192B8"/>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_Blue.jpg"/>
          <p:cNvPicPr>
            <a:picLocks noChangeAspect="1"/>
          </p:cNvPicPr>
          <p:nvPr userDrawn="1"/>
        </p:nvPicPr>
        <p:blipFill>
          <a:blip r:embed="rId3" cstate="email"/>
          <a:stretch>
            <a:fillRect/>
          </a:stretch>
        </p:blipFill>
        <p:spPr>
          <a:xfrm>
            <a:off x="0" y="-50800"/>
            <a:ext cx="9906000" cy="6908800"/>
          </a:xfrm>
          <a:prstGeom prst="rect">
            <a:avLst/>
          </a:prstGeom>
          <a:effectLst>
            <a:outerShdw blurRad="50800" dist="38100" dir="2700000" algn="br">
              <a:srgbClr val="000000">
                <a:alpha val="43000"/>
              </a:srgbClr>
            </a:outerShdw>
          </a:effectLst>
        </p:spPr>
      </p:pic>
      <p:sp>
        <p:nvSpPr>
          <p:cNvPr id="11" name="Title Placeholder 1"/>
          <p:cNvSpPr txBox="1">
            <a:spLocks/>
          </p:cNvSpPr>
          <p:nvPr userDrawn="1"/>
        </p:nvSpPr>
        <p:spPr>
          <a:xfrm>
            <a:off x="770784" y="998538"/>
            <a:ext cx="6502400" cy="779462"/>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2640032896"/>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_Blue.jpg"/>
          <p:cNvPicPr>
            <a:picLocks noChangeAspect="1"/>
          </p:cNvPicPr>
          <p:nvPr userDrawn="1"/>
        </p:nvPicPr>
        <p:blipFill>
          <a:blip r:embed="rId3" cstate="email"/>
          <a:stretch>
            <a:fillRect/>
          </a:stretch>
        </p:blipFill>
        <p:spPr>
          <a:xfrm>
            <a:off x="0" y="0"/>
            <a:ext cx="9906000" cy="6858000"/>
          </a:xfrm>
          <a:prstGeom prst="rect">
            <a:avLst/>
          </a:prstGeom>
          <a:effectLst>
            <a:outerShdw blurRad="50800" dist="38100" dir="2700000" algn="br">
              <a:srgbClr val="000000">
                <a:alpha val="43000"/>
              </a:srgbClr>
            </a:outerShdw>
          </a:effectLst>
        </p:spPr>
      </p:pic>
    </p:spTree>
    <p:extLst>
      <p:ext uri="{BB962C8B-B14F-4D97-AF65-F5344CB8AC3E}">
        <p14:creationId xmlns="" xmlns:p14="http://schemas.microsoft.com/office/powerpoint/2010/main" val="3349857027"/>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eam2011.co.nz/"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package" Target="../embeddings/Microsoft_Office_PowerPoint_Slide1.sld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Cover.jpg"/>
          <p:cNvPicPr>
            <a:picLocks noChangeAspect="1"/>
          </p:cNvPicPr>
          <p:nvPr/>
        </p:nvPicPr>
        <p:blipFill>
          <a:blip r:embed="rId3" cstate="email"/>
          <a:stretch>
            <a:fillRect/>
          </a:stretch>
        </p:blipFill>
        <p:spPr>
          <a:xfrm>
            <a:off x="0" y="0"/>
            <a:ext cx="9906000" cy="6858000"/>
          </a:xfrm>
          <a:prstGeom prst="rect">
            <a:avLst/>
          </a:prstGeom>
        </p:spPr>
      </p:pic>
      <p:sp>
        <p:nvSpPr>
          <p:cNvPr id="3" name="TextBox 2"/>
          <p:cNvSpPr txBox="1"/>
          <p:nvPr/>
        </p:nvSpPr>
        <p:spPr>
          <a:xfrm>
            <a:off x="177421" y="5130802"/>
            <a:ext cx="5704764" cy="461665"/>
          </a:xfrm>
          <a:prstGeom prst="rect">
            <a:avLst/>
          </a:prstGeom>
          <a:noFill/>
        </p:spPr>
        <p:txBody>
          <a:bodyPr wrap="square" rtlCol="0">
            <a:spAutoFit/>
          </a:bodyPr>
          <a:lstStyle/>
          <a:p>
            <a:r>
              <a:rPr lang="en-US" sz="2400" b="1" dirty="0" smtClean="0">
                <a:solidFill>
                  <a:srgbClr val="FFFFFF"/>
                </a:solidFill>
                <a:latin typeface="Sean"/>
                <a:cs typeface="Sean"/>
              </a:rPr>
              <a:t>Workforce Squad &amp; Host Team</a:t>
            </a:r>
            <a:endParaRPr lang="en-US" sz="2400" b="1" dirty="0">
              <a:solidFill>
                <a:srgbClr val="FFFFFF"/>
              </a:solidFill>
              <a:latin typeface="Sean"/>
              <a:cs typeface="Sean"/>
            </a:endParaRPr>
          </a:p>
        </p:txBody>
      </p:sp>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352" y="986142"/>
            <a:ext cx="7467600" cy="746442"/>
          </a:xfrm>
        </p:spPr>
        <p:txBody>
          <a:bodyPr>
            <a:normAutofit/>
          </a:bodyPr>
          <a:lstStyle/>
          <a:p>
            <a:r>
              <a:rPr lang="en-NZ" sz="3400" dirty="0" smtClean="0"/>
              <a:t>The Workforce Squad</a:t>
            </a:r>
            <a:endParaRPr lang="en-NZ" sz="3400" dirty="0"/>
          </a:p>
        </p:txBody>
      </p:sp>
      <p:sp>
        <p:nvSpPr>
          <p:cNvPr id="4"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F:\2000 Tournament Services\Volunteers\Training\Orientation\Uniforms shots\110420_training_team (2).JPG"/>
          <p:cNvPicPr/>
          <p:nvPr/>
        </p:nvPicPr>
        <p:blipFill>
          <a:blip r:embed="rId3"/>
          <a:srcRect l="11799" t="3326" r="13417" b="12417"/>
          <a:stretch>
            <a:fillRect/>
          </a:stretch>
        </p:blipFill>
        <p:spPr bwMode="auto">
          <a:xfrm rot="396191">
            <a:off x="4835306" y="1912885"/>
            <a:ext cx="3570646" cy="3076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F:\4000 Marketing &amp; Communications\Media &amp; Comms\Photos\2011\110203 Volunteer Stock Shoot Feb 2011\RNZ22881.JPG"/>
          <p:cNvPicPr/>
          <p:nvPr/>
        </p:nvPicPr>
        <p:blipFill>
          <a:blip r:embed="rId4"/>
          <a:srcRect/>
          <a:stretch>
            <a:fillRect/>
          </a:stretch>
        </p:blipFill>
        <p:spPr bwMode="auto">
          <a:xfrm>
            <a:off x="938352" y="2042917"/>
            <a:ext cx="3947904" cy="3141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We’re Aiming For - activity</a:t>
            </a:r>
            <a:endParaRPr lang="en-NZ" dirty="0"/>
          </a:p>
        </p:txBody>
      </p:sp>
      <p:sp>
        <p:nvSpPr>
          <p:cNvPr id="3" name="Content Placeholder 2"/>
          <p:cNvSpPr>
            <a:spLocks noGrp="1"/>
          </p:cNvSpPr>
          <p:nvPr>
            <p:ph idx="1"/>
          </p:nvPr>
        </p:nvSpPr>
        <p:spPr>
          <a:xfrm>
            <a:off x="965200" y="2070101"/>
            <a:ext cx="5099424" cy="3543299"/>
          </a:xfrm>
        </p:spPr>
        <p:txBody>
          <a:bodyPr>
            <a:normAutofit fontScale="92500" lnSpcReduction="10000"/>
          </a:bodyPr>
          <a:lstStyle/>
          <a:p>
            <a:pPr marL="514350" indent="-514350">
              <a:buFont typeface="+mj-lt"/>
              <a:buAutoNum type="arabicPeriod"/>
            </a:pPr>
            <a:r>
              <a:rPr lang="en-NZ" sz="2600" dirty="0" smtClean="0"/>
              <a:t>Individually, write everything you think ‘success is’ for the Workforce Squad</a:t>
            </a:r>
          </a:p>
          <a:p>
            <a:pPr marL="514350" lvl="0" indent="-514350">
              <a:buFont typeface="+mj-lt"/>
              <a:buAutoNum type="arabicPeriod"/>
            </a:pPr>
            <a:r>
              <a:rPr lang="en-NZ" sz="2600" dirty="0" smtClean="0"/>
              <a:t>One word/phrase per post it note</a:t>
            </a:r>
          </a:p>
          <a:p>
            <a:pPr marL="514350" lvl="0" indent="-514350">
              <a:buFont typeface="+mj-lt"/>
              <a:buAutoNum type="arabicPeriod"/>
            </a:pPr>
            <a:r>
              <a:rPr lang="en-NZ" sz="2600" dirty="0" smtClean="0"/>
              <a:t>Create as many post its as you can!</a:t>
            </a:r>
          </a:p>
          <a:p>
            <a:pPr marL="514350" lvl="0" indent="-514350">
              <a:buFont typeface="+mj-lt"/>
              <a:buAutoNum type="arabicPeriod"/>
            </a:pPr>
            <a:r>
              <a:rPr lang="en-NZ" sz="2600" dirty="0" smtClean="0"/>
              <a:t>You have 90 seconds!</a:t>
            </a:r>
          </a:p>
          <a:p>
            <a:endParaRPr lang="en-NZ" dirty="0"/>
          </a:p>
        </p:txBody>
      </p:sp>
      <p:pic>
        <p:nvPicPr>
          <p:cNvPr id="4098" name="Picture 2" descr="http://static8.businessinsider.com/image/4beab7997f8b9a0b4c800500/post-it-notes-messages.jpg"/>
          <p:cNvPicPr>
            <a:picLocks noChangeAspect="1" noChangeArrowheads="1"/>
          </p:cNvPicPr>
          <p:nvPr/>
        </p:nvPicPr>
        <p:blipFill>
          <a:blip r:embed="rId3"/>
          <a:srcRect/>
          <a:stretch>
            <a:fillRect/>
          </a:stretch>
        </p:blipFill>
        <p:spPr bwMode="auto">
          <a:xfrm rot="20925623">
            <a:off x="6264714" y="2070101"/>
            <a:ext cx="3150888" cy="2363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34" y="1062342"/>
            <a:ext cx="8637450" cy="746442"/>
          </a:xfrm>
        </p:spPr>
        <p:txBody>
          <a:bodyPr>
            <a:noAutofit/>
          </a:bodyPr>
          <a:lstStyle/>
          <a:p>
            <a:r>
              <a:rPr lang="en-NZ" sz="2400" dirty="0" smtClean="0"/>
              <a:t>Workforce Squad Roles and Responsibilities</a:t>
            </a:r>
            <a:endParaRPr lang="en-NZ" sz="2400" dirty="0"/>
          </a:p>
        </p:txBody>
      </p:sp>
      <p:sp>
        <p:nvSpPr>
          <p:cNvPr id="3" name="Content Placeholder 2"/>
          <p:cNvSpPr>
            <a:spLocks noGrp="1"/>
          </p:cNvSpPr>
          <p:nvPr>
            <p:ph idx="1"/>
          </p:nvPr>
        </p:nvSpPr>
        <p:spPr>
          <a:xfrm>
            <a:off x="965200" y="2092160"/>
            <a:ext cx="6502400" cy="3543299"/>
          </a:xfrm>
        </p:spPr>
        <p:txBody>
          <a:bodyPr>
            <a:normAutofit/>
          </a:bodyPr>
          <a:lstStyle/>
          <a:p>
            <a:pPr marL="1588" indent="12700">
              <a:buFontTx/>
              <a:buNone/>
            </a:pPr>
            <a:r>
              <a:rPr lang="en-NZ" sz="2400" dirty="0" smtClean="0"/>
              <a:t>At your tables, match the Workforce Squad roles with the descriptions.</a:t>
            </a:r>
          </a:p>
          <a:p>
            <a:pPr marL="1588" indent="12700">
              <a:buFontTx/>
              <a:buNone/>
            </a:pPr>
            <a:endParaRPr lang="en-NZ" sz="2400" dirty="0" smtClean="0"/>
          </a:p>
          <a:p>
            <a:pPr marL="1588" indent="12700">
              <a:buFontTx/>
              <a:buNone/>
            </a:pPr>
            <a:r>
              <a:rPr lang="en-NZ" sz="2400" dirty="0" smtClean="0"/>
              <a:t>Discuss how they’re different, and how we rely on all roles for a seamless experience.</a:t>
            </a:r>
          </a:p>
          <a:p>
            <a:endParaRPr lang="en-NZ" dirty="0"/>
          </a:p>
        </p:txBody>
      </p:sp>
      <p:sp>
        <p:nvSpPr>
          <p:cNvPr id="4"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208" y="1216906"/>
            <a:ext cx="6502400" cy="779462"/>
          </a:xfrm>
        </p:spPr>
        <p:txBody>
          <a:bodyPr>
            <a:normAutofit/>
          </a:bodyPr>
          <a:lstStyle/>
          <a:p>
            <a:r>
              <a:rPr lang="en-US" sz="3400" b="1" dirty="0" smtClean="0"/>
              <a:t>BREAK</a:t>
            </a:r>
            <a:endParaRPr lang="en-US" sz="3400" b="1" dirty="0"/>
          </a:p>
        </p:txBody>
      </p:sp>
      <p:pic>
        <p:nvPicPr>
          <p:cNvPr id="6" name="Picture 5" descr="rugby12.jpg"/>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20916405">
            <a:off x="680140" y="2322533"/>
            <a:ext cx="4923004" cy="3282003"/>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rugby13.jpg"/>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896911">
            <a:off x="5102023" y="1173624"/>
            <a:ext cx="4024097" cy="2883936"/>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953153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400" dirty="0" smtClean="0"/>
              <a:t>C.A.R.E</a:t>
            </a:r>
            <a:endParaRPr lang="en-NZ" sz="3400" dirty="0"/>
          </a:p>
        </p:txBody>
      </p:sp>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p:cNvPicPr/>
          <p:nvPr/>
        </p:nvPicPr>
        <p:blipFill>
          <a:blip r:embed="rId3"/>
          <a:srcRect l="18945" t="46570" r="20230" b="44754"/>
          <a:stretch>
            <a:fillRect/>
          </a:stretch>
        </p:blipFill>
        <p:spPr bwMode="auto">
          <a:xfrm>
            <a:off x="1541335" y="1808784"/>
            <a:ext cx="5731510" cy="1410382"/>
          </a:xfrm>
          <a:prstGeom prst="rect">
            <a:avLst/>
          </a:prstGeom>
          <a:noFill/>
          <a:ln w="9525">
            <a:noFill/>
            <a:miter lim="800000"/>
            <a:headEnd/>
            <a:tailEnd/>
          </a:ln>
        </p:spPr>
      </p:pic>
      <p:pic>
        <p:nvPicPr>
          <p:cNvPr id="7" name="Picture 6"/>
          <p:cNvPicPr/>
          <p:nvPr/>
        </p:nvPicPr>
        <p:blipFill>
          <a:blip r:embed="rId3"/>
          <a:srcRect l="18945" t="55007" r="20230" b="40540"/>
          <a:stretch>
            <a:fillRect/>
          </a:stretch>
        </p:blipFill>
        <p:spPr bwMode="auto">
          <a:xfrm>
            <a:off x="1541335" y="3219166"/>
            <a:ext cx="5731510" cy="723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351" y="1062342"/>
            <a:ext cx="7905397" cy="746442"/>
          </a:xfrm>
        </p:spPr>
        <p:txBody>
          <a:bodyPr>
            <a:noAutofit/>
          </a:bodyPr>
          <a:lstStyle/>
          <a:p>
            <a:r>
              <a:rPr lang="en-NZ" dirty="0" smtClean="0"/>
              <a:t>A day in the life of the Workforce Squad</a:t>
            </a:r>
            <a:endParaRPr lang="en-NZ" dirty="0"/>
          </a:p>
        </p:txBody>
      </p:sp>
      <p:sp>
        <p:nvSpPr>
          <p:cNvPr id="3" name="Content Placeholder 2"/>
          <p:cNvSpPr>
            <a:spLocks noGrp="1"/>
          </p:cNvSpPr>
          <p:nvPr>
            <p:ph idx="1"/>
          </p:nvPr>
        </p:nvSpPr>
        <p:spPr>
          <a:xfrm>
            <a:off x="965200" y="2070101"/>
            <a:ext cx="8424460" cy="3543299"/>
          </a:xfrm>
        </p:spPr>
        <p:txBody>
          <a:bodyPr>
            <a:normAutofit/>
          </a:bodyPr>
          <a:lstStyle/>
          <a:p>
            <a:pPr marL="514350" indent="-514350">
              <a:buFont typeface="+mj-lt"/>
              <a:buAutoNum type="arabicPeriod"/>
            </a:pPr>
            <a:r>
              <a:rPr lang="en-NZ" sz="2400" dirty="0" smtClean="0"/>
              <a:t>Split into teams according to your role</a:t>
            </a:r>
          </a:p>
          <a:p>
            <a:pPr marL="514350" lvl="0" indent="-514350">
              <a:buFont typeface="+mj-lt"/>
              <a:buAutoNum type="arabicPeriod"/>
            </a:pPr>
            <a:r>
              <a:rPr lang="en-NZ" sz="2400" dirty="0" smtClean="0"/>
              <a:t>Create a skit or presentation that illustrates a typical day in the life outlining your key roles and responsibilities </a:t>
            </a:r>
          </a:p>
          <a:p>
            <a:pPr marL="514350" lvl="0" indent="-514350">
              <a:buFont typeface="+mj-lt"/>
              <a:buAutoNum type="arabicPeriod"/>
            </a:pPr>
            <a:r>
              <a:rPr lang="en-NZ" sz="2400" dirty="0" smtClean="0"/>
              <a:t>You have 15 minutes to prepare a 2 minute presentation</a:t>
            </a:r>
          </a:p>
          <a:p>
            <a:endParaRPr lang="en-NZ" dirty="0"/>
          </a:p>
        </p:txBody>
      </p:sp>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t>Work Operations – Group Discussion</a:t>
            </a:r>
            <a:endParaRPr lang="en-NZ" dirty="0"/>
          </a:p>
        </p:txBody>
      </p:sp>
      <p:sp>
        <p:nvSpPr>
          <p:cNvPr id="3" name="Content Placeholder 2"/>
          <p:cNvSpPr>
            <a:spLocks noGrp="1"/>
          </p:cNvSpPr>
          <p:nvPr>
            <p:ph idx="1"/>
          </p:nvPr>
        </p:nvSpPr>
        <p:spPr>
          <a:xfrm>
            <a:off x="937904" y="2070101"/>
            <a:ext cx="7946788" cy="536621"/>
          </a:xfrm>
          <a:ln>
            <a:noFill/>
          </a:ln>
        </p:spPr>
        <p:txBody>
          <a:bodyPr>
            <a:normAutofit/>
          </a:bodyPr>
          <a:lstStyle/>
          <a:p>
            <a:r>
              <a:rPr lang="en-NZ" sz="2400" dirty="0" smtClean="0"/>
              <a:t>Team 2011 Check-in</a:t>
            </a:r>
          </a:p>
          <a:p>
            <a:endParaRPr lang="en-NZ" dirty="0"/>
          </a:p>
        </p:txBody>
      </p:sp>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937904" y="2606722"/>
            <a:ext cx="7946788" cy="536621"/>
          </a:xfrm>
          <a:prstGeom prst="rect">
            <a:avLst/>
          </a:prstGeom>
          <a:ln>
            <a:noFill/>
          </a:ln>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pitchFamily="34" charset="0"/>
              <a:buChar char="•"/>
              <a:tabLst/>
              <a:defRPr/>
            </a:pPr>
            <a:r>
              <a:rPr kumimoji="0" lang="en-NZ"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Workforce Catering</a:t>
            </a: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7" name="Content Placeholder 2"/>
          <p:cNvSpPr txBox="1">
            <a:spLocks/>
          </p:cNvSpPr>
          <p:nvPr/>
        </p:nvSpPr>
        <p:spPr>
          <a:xfrm>
            <a:off x="938352" y="3143343"/>
            <a:ext cx="7946788" cy="536621"/>
          </a:xfrm>
          <a:prstGeom prst="rect">
            <a:avLst/>
          </a:prstGeom>
          <a:ln>
            <a:noFill/>
          </a:ln>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pitchFamily="34" charset="0"/>
              <a:buChar char="•"/>
              <a:tabLst/>
              <a:defRPr/>
            </a:pPr>
            <a:r>
              <a:rPr kumimoji="0" lang="en-NZ"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Workforce Scheduling Support</a:t>
            </a: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8" name="Content Placeholder 2"/>
          <p:cNvSpPr txBox="1">
            <a:spLocks/>
          </p:cNvSpPr>
          <p:nvPr/>
        </p:nvSpPr>
        <p:spPr>
          <a:xfrm>
            <a:off x="938352" y="3679964"/>
            <a:ext cx="7946788" cy="536621"/>
          </a:xfrm>
          <a:prstGeom prst="rect">
            <a:avLst/>
          </a:prstGeom>
          <a:ln>
            <a:noFill/>
          </a:ln>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pitchFamily="34" charset="0"/>
              <a:buChar char="•"/>
              <a:tabLst/>
              <a:defRPr/>
            </a:pPr>
            <a:r>
              <a:rPr kumimoji="0" lang="en-NZ"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Workforce Recognition</a:t>
            </a: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9" name="Content Placeholder 2"/>
          <p:cNvSpPr txBox="1">
            <a:spLocks/>
          </p:cNvSpPr>
          <p:nvPr/>
        </p:nvSpPr>
        <p:spPr>
          <a:xfrm>
            <a:off x="937904" y="4216585"/>
            <a:ext cx="7946788" cy="536621"/>
          </a:xfrm>
          <a:prstGeom prst="rect">
            <a:avLst/>
          </a:prstGeom>
          <a:ln>
            <a:noFill/>
          </a:ln>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pitchFamily="34" charset="0"/>
              <a:buChar char="•"/>
              <a:tabLst/>
              <a:defRPr/>
            </a:pPr>
            <a:r>
              <a:rPr kumimoji="0" lang="en-NZ"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Team 2011 Communication</a:t>
            </a: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0" name="Content Placeholder 2"/>
          <p:cNvSpPr txBox="1">
            <a:spLocks/>
          </p:cNvSpPr>
          <p:nvPr/>
        </p:nvSpPr>
        <p:spPr>
          <a:xfrm>
            <a:off x="937904" y="4753206"/>
            <a:ext cx="7946788" cy="536621"/>
          </a:xfrm>
          <a:prstGeom prst="rect">
            <a:avLst/>
          </a:prstGeom>
          <a:ln>
            <a:noFill/>
          </a:ln>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pitchFamily="34" charset="0"/>
              <a:buChar char="•"/>
              <a:tabLst/>
              <a:defRPr/>
            </a:pPr>
            <a:r>
              <a:rPr kumimoji="0" lang="en-NZ"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Workforce Incident Manage</a:t>
            </a:r>
            <a:r>
              <a:rPr lang="en-NZ" sz="2400" dirty="0" err="1" smtClean="0">
                <a:latin typeface="Arial" pitchFamily="34" charset="0"/>
                <a:cs typeface="Arial" pitchFamily="34" charset="0"/>
              </a:rPr>
              <a:t>ment</a:t>
            </a:r>
            <a:endParaRPr kumimoji="0" lang="en-NZ" sz="2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linds(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linds(horizontal)">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P spid="7" grpId="0" build="p"/>
      <p:bldP spid="8" grpId="0" build="p"/>
      <p:bldP spid="9" grpId="0" build="p"/>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t>Work Operations – Group Discussion</a:t>
            </a:r>
            <a:endParaRPr lang="en-NZ" dirty="0"/>
          </a:p>
        </p:txBody>
      </p:sp>
      <p:sp>
        <p:nvSpPr>
          <p:cNvPr id="3" name="Content Placeholder 2"/>
          <p:cNvSpPr>
            <a:spLocks noGrp="1"/>
          </p:cNvSpPr>
          <p:nvPr>
            <p:ph idx="1"/>
          </p:nvPr>
        </p:nvSpPr>
        <p:spPr>
          <a:xfrm>
            <a:off x="965200" y="2070101"/>
            <a:ext cx="7946788" cy="536621"/>
          </a:xfrm>
        </p:spPr>
        <p:txBody>
          <a:bodyPr>
            <a:normAutofit/>
          </a:bodyPr>
          <a:lstStyle/>
          <a:p>
            <a:pPr lvl="0">
              <a:buNone/>
            </a:pPr>
            <a:r>
              <a:rPr lang="en-NZ" sz="2400" b="1" dirty="0" smtClean="0"/>
              <a:t>Team 2011 Check-in - Purpose</a:t>
            </a:r>
          </a:p>
          <a:p>
            <a:endParaRPr lang="en-NZ" dirty="0"/>
          </a:p>
        </p:txBody>
      </p:sp>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2"/>
          <p:cNvSpPr txBox="1">
            <a:spLocks/>
          </p:cNvSpPr>
          <p:nvPr/>
        </p:nvSpPr>
        <p:spPr>
          <a:xfrm>
            <a:off x="965200" y="2606722"/>
            <a:ext cx="7946788" cy="1323833"/>
          </a:xfrm>
          <a:prstGeom prst="rect">
            <a:avLst/>
          </a:prstGeom>
        </p:spPr>
        <p:txBody>
          <a:bodyPr vert="horz" lIns="91440" tIns="45720" rIns="91440" bIns="45720" rtlCol="0">
            <a:normAutofit lnSpcReduction="10000"/>
          </a:bodyPr>
          <a:lstStyle/>
          <a:p>
            <a:pPr marL="342900" indent="-342900">
              <a:lnSpc>
                <a:spcPct val="114000"/>
              </a:lnSpc>
              <a:spcBef>
                <a:spcPct val="20000"/>
              </a:spcBef>
              <a:buFont typeface="Arial" pitchFamily="34" charset="0"/>
              <a:buChar char="•"/>
            </a:pPr>
            <a:r>
              <a:rPr lang="en-NZ" sz="2400" dirty="0" smtClean="0">
                <a:latin typeface="Arial" pitchFamily="34" charset="0"/>
                <a:cs typeface="Arial" pitchFamily="34" charset="0"/>
              </a:rPr>
              <a:t>The Workforce Squad will check in all Team 2011 representatives at the beginning of their shift and distribute meal vouchers</a:t>
            </a:r>
            <a:r>
              <a:rPr lang="en-NZ" sz="2400" dirty="0" smtClean="0"/>
              <a:t>. </a:t>
            </a:r>
          </a:p>
          <a:p>
            <a:pPr marL="342900" marR="0" lvl="0" indent="-342900" algn="l" defTabSz="457200" rtl="0" eaLnBrk="1" fontAlgn="auto" latinLnBrk="0" hangingPunct="1">
              <a:lnSpc>
                <a:spcPct val="114000"/>
              </a:lnSpc>
              <a:spcBef>
                <a:spcPct val="20000"/>
              </a:spcBef>
              <a:spcAft>
                <a:spcPts val="0"/>
              </a:spcAft>
              <a:buClrTx/>
              <a:buSzTx/>
              <a:tabLst/>
              <a:defRPr/>
            </a:pPr>
            <a:endParaRPr kumimoji="0" lang="en-NZ"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352" y="887104"/>
            <a:ext cx="7467600" cy="746442"/>
          </a:xfrm>
        </p:spPr>
        <p:txBody>
          <a:bodyPr>
            <a:normAutofit/>
          </a:bodyPr>
          <a:lstStyle/>
          <a:p>
            <a:r>
              <a:rPr lang="en-NZ" sz="2800" dirty="0" smtClean="0"/>
              <a:t>Work Operations – Group Discussion</a:t>
            </a:r>
            <a:endParaRPr lang="en-NZ" sz="2800" dirty="0"/>
          </a:p>
        </p:txBody>
      </p:sp>
      <p:sp>
        <p:nvSpPr>
          <p:cNvPr id="3" name="Content Placeholder 2"/>
          <p:cNvSpPr>
            <a:spLocks noGrp="1"/>
          </p:cNvSpPr>
          <p:nvPr>
            <p:ph idx="1"/>
          </p:nvPr>
        </p:nvSpPr>
        <p:spPr>
          <a:xfrm>
            <a:off x="938352" y="1540472"/>
            <a:ext cx="7946788" cy="536621"/>
          </a:xfrm>
        </p:spPr>
        <p:txBody>
          <a:bodyPr>
            <a:normAutofit/>
          </a:bodyPr>
          <a:lstStyle/>
          <a:p>
            <a:pPr lvl="0">
              <a:buNone/>
            </a:pPr>
            <a:r>
              <a:rPr lang="en-NZ" sz="2400" dirty="0" smtClean="0"/>
              <a:t>Team 2011 Check-in</a:t>
            </a:r>
          </a:p>
          <a:p>
            <a:endParaRPr lang="en-NZ" dirty="0"/>
          </a:p>
        </p:txBody>
      </p:sp>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937904" y="2077093"/>
            <a:ext cx="7946788" cy="53662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r>
              <a:rPr kumimoji="0" lang="en-NZ"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Create a welcoming and friendly environment</a:t>
            </a: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2" name="Content Placeholder 2"/>
          <p:cNvSpPr txBox="1">
            <a:spLocks/>
          </p:cNvSpPr>
          <p:nvPr/>
        </p:nvSpPr>
        <p:spPr>
          <a:xfrm>
            <a:off x="938352" y="2613714"/>
            <a:ext cx="7946788" cy="53662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r>
              <a:rPr kumimoji="0" lang="en-NZ"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Greet Team 2011 members as</a:t>
            </a:r>
            <a:r>
              <a:rPr kumimoji="0" lang="en-NZ"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they arrive</a:t>
            </a:r>
            <a:endPar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3" name="Content Placeholder 2"/>
          <p:cNvSpPr txBox="1">
            <a:spLocks/>
          </p:cNvSpPr>
          <p:nvPr/>
        </p:nvSpPr>
        <p:spPr>
          <a:xfrm>
            <a:off x="938352" y="3150335"/>
            <a:ext cx="7946788" cy="53662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r>
              <a:rPr kumimoji="0" lang="en-NZ"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Ensure Team 2011</a:t>
            </a:r>
            <a:r>
              <a:rPr kumimoji="0" lang="en-NZ"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members are wearing the correct uniform</a:t>
            </a:r>
            <a:endPar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4" name="Content Placeholder 2"/>
          <p:cNvSpPr txBox="1">
            <a:spLocks/>
          </p:cNvSpPr>
          <p:nvPr/>
        </p:nvSpPr>
        <p:spPr>
          <a:xfrm>
            <a:off x="938352" y="3686956"/>
            <a:ext cx="7946788" cy="53662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r>
              <a:rPr kumimoji="0" lang="en-NZ"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Assist with scheduling issues</a:t>
            </a: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5" name="Content Placeholder 2"/>
          <p:cNvSpPr txBox="1">
            <a:spLocks/>
          </p:cNvSpPr>
          <p:nvPr/>
        </p:nvSpPr>
        <p:spPr>
          <a:xfrm>
            <a:off x="938352" y="4223577"/>
            <a:ext cx="7946788" cy="53662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r>
              <a:rPr kumimoji="0" lang="en-NZ"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Tick Team 2011 members</a:t>
            </a:r>
            <a:r>
              <a:rPr kumimoji="0" lang="en-NZ"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off the daily schedule</a:t>
            </a:r>
            <a:endPar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6" name="Content Placeholder 2"/>
          <p:cNvSpPr txBox="1">
            <a:spLocks/>
          </p:cNvSpPr>
          <p:nvPr/>
        </p:nvSpPr>
        <p:spPr>
          <a:xfrm>
            <a:off x="937904" y="4760198"/>
            <a:ext cx="7946788" cy="53662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r>
              <a:rPr kumimoji="0" lang="en-NZ"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Distribute meal vouchers</a:t>
            </a: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7" name="Content Placeholder 2"/>
          <p:cNvSpPr txBox="1">
            <a:spLocks/>
          </p:cNvSpPr>
          <p:nvPr/>
        </p:nvSpPr>
        <p:spPr>
          <a:xfrm>
            <a:off x="937904" y="5296819"/>
            <a:ext cx="7946788" cy="774424"/>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r>
              <a:rPr kumimoji="0" lang="en-NZ"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Ensure Team 2011 members</a:t>
            </a:r>
            <a:r>
              <a:rPr kumimoji="0" lang="en-NZ"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know where they are going </a:t>
            </a:r>
          </a:p>
          <a:p>
            <a:pPr marL="342900" marR="0" lvl="0" indent="-342900" algn="l" defTabSz="457200" rtl="0" eaLnBrk="1" fontAlgn="auto" latinLnBrk="0" hangingPunct="1">
              <a:lnSpc>
                <a:spcPct val="114000"/>
              </a:lnSpc>
              <a:spcBef>
                <a:spcPct val="20000"/>
              </a:spcBef>
              <a:spcAft>
                <a:spcPts val="0"/>
              </a:spcAft>
              <a:buClrTx/>
              <a:buSzTx/>
              <a:tabLst/>
              <a:defRPr/>
            </a:pPr>
            <a:r>
              <a:rPr lang="en-NZ" noProof="0" dirty="0" smtClean="0">
                <a:latin typeface="Arial" pitchFamily="34" charset="0"/>
                <a:cs typeface="Arial" pitchFamily="34" charset="0"/>
              </a:rPr>
              <a:t>       </a:t>
            </a:r>
            <a:r>
              <a:rPr kumimoji="0" lang="en-NZ"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and who they are reporting to. </a:t>
            </a:r>
            <a:endParaRPr kumimoji="0" lang="en-NZ"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14000"/>
              </a:lnSpc>
              <a:spcBef>
                <a:spcPct val="20000"/>
              </a:spcBef>
              <a:spcAft>
                <a:spcPts val="0"/>
              </a:spcAft>
              <a:buClrTx/>
              <a:buSzTx/>
              <a:buFont typeface="Arial"/>
              <a:buChar char="•"/>
              <a:tabLst/>
              <a:defRPr/>
            </a:pPr>
            <a:endParaRPr kumimoji="0" lang="en-NZ"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352" y="973460"/>
            <a:ext cx="7467600" cy="746442"/>
          </a:xfrm>
        </p:spPr>
        <p:txBody>
          <a:bodyPr>
            <a:normAutofit/>
          </a:bodyPr>
          <a:lstStyle/>
          <a:p>
            <a:r>
              <a:rPr lang="en-NZ" dirty="0" smtClean="0"/>
              <a:t>Work Operations – Group Activity</a:t>
            </a:r>
            <a:endParaRPr lang="en-NZ" dirty="0"/>
          </a:p>
        </p:txBody>
      </p:sp>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Content Placeholder 11"/>
          <p:cNvSpPr>
            <a:spLocks noGrp="1"/>
          </p:cNvSpPr>
          <p:nvPr>
            <p:ph idx="1"/>
          </p:nvPr>
        </p:nvSpPr>
        <p:spPr>
          <a:xfrm>
            <a:off x="938352" y="1719902"/>
            <a:ext cx="7919940" cy="3543299"/>
          </a:xfrm>
        </p:spPr>
        <p:txBody>
          <a:bodyPr>
            <a:normAutofit/>
          </a:bodyPr>
          <a:lstStyle/>
          <a:p>
            <a:pPr>
              <a:lnSpc>
                <a:spcPct val="150000"/>
              </a:lnSpc>
            </a:pPr>
            <a:r>
              <a:rPr lang="en-NZ" sz="2400" dirty="0" smtClean="0"/>
              <a:t>In pairs explain the purpose and key tasks for the Workforce Operations you have been allocated</a:t>
            </a:r>
          </a:p>
          <a:p>
            <a:pPr>
              <a:lnSpc>
                <a:spcPct val="150000"/>
              </a:lnSpc>
            </a:pPr>
            <a:r>
              <a:rPr lang="en-NZ" sz="2400" dirty="0" smtClean="0"/>
              <a:t>You have 15 minutes to prepare a 2 minute presentation</a:t>
            </a:r>
          </a:p>
          <a:p>
            <a:pPr>
              <a:lnSpc>
                <a:spcPct val="150000"/>
              </a:lnSpc>
            </a:pPr>
            <a:r>
              <a:rPr lang="en-NZ" sz="2400" dirty="0" smtClean="0"/>
              <a:t>Write your answers on flip chart paper</a:t>
            </a:r>
          </a:p>
          <a:p>
            <a:pPr>
              <a:buNone/>
            </a:pPr>
            <a:r>
              <a:rPr lang="en-NZ" sz="2400" dirty="0" smtClean="0"/>
              <a:t> </a:t>
            </a:r>
            <a:endParaRPr lang="en-NZ"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itle 1"/>
          <p:cNvSpPr>
            <a:spLocks noGrp="1"/>
          </p:cNvSpPr>
          <p:nvPr>
            <p:ph type="title"/>
          </p:nvPr>
        </p:nvSpPr>
        <p:spPr>
          <a:xfrm>
            <a:off x="936461" y="1011873"/>
            <a:ext cx="2963201" cy="796607"/>
          </a:xfrm>
        </p:spPr>
        <p:txBody>
          <a:bodyPr/>
          <a:lstStyle/>
          <a:p>
            <a:r>
              <a:rPr lang="en-NZ" dirty="0"/>
              <a:t>Welcome!</a:t>
            </a:r>
          </a:p>
        </p:txBody>
      </p:sp>
      <p:pic>
        <p:nvPicPr>
          <p:cNvPr id="8" name="Picture 7" descr="RNZ22858.JPG"/>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033871">
            <a:off x="666990" y="2557397"/>
            <a:ext cx="4289263" cy="2859507"/>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RNZ22878.JPG"/>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21180580">
            <a:off x="4283102" y="1644409"/>
            <a:ext cx="4198847" cy="2799231"/>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4005515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p:cNvSpPr txBox="1">
            <a:spLocks noChangeArrowheads="1"/>
          </p:cNvSpPr>
          <p:nvPr/>
        </p:nvSpPr>
        <p:spPr bwMode="auto">
          <a:xfrm>
            <a:off x="904058" y="1099703"/>
            <a:ext cx="6616095" cy="1205246"/>
          </a:xfrm>
          <a:prstGeom prst="rect">
            <a:avLst/>
          </a:prstGeom>
          <a:noFill/>
          <a:ln w="9525">
            <a:noFill/>
            <a:miter lim="800000"/>
            <a:headEnd/>
            <a:tailEnd/>
          </a:ln>
        </p:spPr>
        <p:txBody>
          <a:bodyPr wrap="square" lIns="91418" tIns="45710" rIns="91418" bIns="45710">
            <a:spAutoFit/>
          </a:bodyPr>
          <a:lstStyle/>
          <a:p>
            <a:pPr>
              <a:spcAft>
                <a:spcPct val="26000"/>
              </a:spcAft>
              <a:defRPr/>
            </a:pPr>
            <a:r>
              <a:rPr lang="en-NZ" sz="3200" dirty="0" smtClean="0">
                <a:solidFill>
                  <a:srgbClr val="0192B8"/>
                </a:solidFill>
                <a:latin typeface="Hand Of Sean" pitchFamily="2" charset="0"/>
                <a:ea typeface="+mj-ea"/>
                <a:cs typeface="Arial" pitchFamily="34" charset="0"/>
              </a:rPr>
              <a:t>What we say we’ll do, then do, has </a:t>
            </a:r>
          </a:p>
          <a:p>
            <a:pPr>
              <a:spcAft>
                <a:spcPct val="26000"/>
              </a:spcAft>
              <a:defRPr/>
            </a:pPr>
            <a:r>
              <a:rPr lang="en-NZ" sz="3200" dirty="0" smtClean="0">
                <a:solidFill>
                  <a:srgbClr val="0192B8"/>
                </a:solidFill>
                <a:latin typeface="Hand Of Sean" pitchFamily="2" charset="0"/>
                <a:ea typeface="+mj-ea"/>
                <a:cs typeface="Arial" pitchFamily="34" charset="0"/>
              </a:rPr>
              <a:t>a BIG impact</a:t>
            </a:r>
            <a:endParaRPr lang="en-NZ" sz="2800" dirty="0">
              <a:latin typeface="Hand Of Sean" pitchFamily="2" charset="0"/>
              <a:ea typeface="ＭＳ Ｐゴシック" pitchFamily="-65" charset="-128"/>
            </a:endParaRPr>
          </a:p>
        </p:txBody>
      </p:sp>
      <p:pic>
        <p:nvPicPr>
          <p:cNvPr id="15367" name="Picture 7" descr="http://matthewbarksdale.files.wordpress.com/2009/11/ferrari-logo.jpg"/>
          <p:cNvPicPr>
            <a:picLocks noChangeAspect="1" noChangeArrowheads="1"/>
          </p:cNvPicPr>
          <p:nvPr/>
        </p:nvPicPr>
        <p:blipFill>
          <a:blip r:embed="rId3"/>
          <a:srcRect/>
          <a:stretch>
            <a:fillRect/>
          </a:stretch>
        </p:blipFill>
        <p:spPr bwMode="auto">
          <a:xfrm>
            <a:off x="4220952" y="2589836"/>
            <a:ext cx="2027634" cy="2997200"/>
          </a:xfrm>
          <a:prstGeom prst="rect">
            <a:avLst/>
          </a:prstGeom>
          <a:noFill/>
          <a:ln w="9525">
            <a:noFill/>
            <a:miter lim="800000"/>
            <a:headEnd/>
            <a:tailEnd/>
          </a:ln>
        </p:spPr>
      </p:pic>
      <p:pic>
        <p:nvPicPr>
          <p:cNvPr id="15369" name="Picture 9" descr="http://seeker401.files.wordpress.com/2009/10/jq_logo.jpg"/>
          <p:cNvPicPr>
            <a:picLocks noChangeAspect="1" noChangeArrowheads="1"/>
          </p:cNvPicPr>
          <p:nvPr/>
        </p:nvPicPr>
        <p:blipFill>
          <a:blip r:embed="rId4"/>
          <a:srcRect/>
          <a:stretch>
            <a:fillRect/>
          </a:stretch>
        </p:blipFill>
        <p:spPr bwMode="auto">
          <a:xfrm>
            <a:off x="800286" y="2745077"/>
            <a:ext cx="2718991" cy="874713"/>
          </a:xfrm>
          <a:prstGeom prst="rect">
            <a:avLst/>
          </a:prstGeom>
          <a:noFill/>
          <a:ln w="9525">
            <a:noFill/>
            <a:miter lim="800000"/>
            <a:headEnd/>
            <a:tailEnd/>
          </a:ln>
        </p:spPr>
      </p:pic>
      <p:pic>
        <p:nvPicPr>
          <p:cNvPr id="253954" name="Picture 2" descr="http://images.wikia.com/olympic/images/5/58/Olympic_Rings.png"/>
          <p:cNvPicPr>
            <a:picLocks noChangeAspect="1" noChangeArrowheads="1"/>
          </p:cNvPicPr>
          <p:nvPr/>
        </p:nvPicPr>
        <p:blipFill>
          <a:blip r:embed="rId5"/>
          <a:srcRect/>
          <a:stretch>
            <a:fillRect/>
          </a:stretch>
        </p:blipFill>
        <p:spPr bwMode="auto">
          <a:xfrm>
            <a:off x="397855" y="4363657"/>
            <a:ext cx="3432704" cy="1535113"/>
          </a:xfrm>
          <a:prstGeom prst="rect">
            <a:avLst/>
          </a:prstGeom>
          <a:noFill/>
          <a:ln w="9525">
            <a:noFill/>
            <a:miter lim="800000"/>
            <a:headEnd/>
            <a:tailEnd/>
          </a:ln>
        </p:spPr>
      </p:pic>
      <p:pic>
        <p:nvPicPr>
          <p:cNvPr id="253956" name="Picture 4" descr="http://www.therugbyblog.co.uk/wp-content/uploads/rugby-world-cup-2011-logo.jpg"/>
          <p:cNvPicPr>
            <a:picLocks noChangeAspect="1" noChangeArrowheads="1"/>
          </p:cNvPicPr>
          <p:nvPr/>
        </p:nvPicPr>
        <p:blipFill>
          <a:blip r:embed="rId6"/>
          <a:srcRect/>
          <a:stretch>
            <a:fillRect/>
          </a:stretch>
        </p:blipFill>
        <p:spPr bwMode="auto">
          <a:xfrm>
            <a:off x="6545822" y="2159803"/>
            <a:ext cx="3198813" cy="197167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9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3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a:spLocks noChangeArrowheads="1"/>
          </p:cNvSpPr>
          <p:nvPr/>
        </p:nvSpPr>
        <p:spPr bwMode="auto">
          <a:xfrm>
            <a:off x="3248526" y="1291225"/>
            <a:ext cx="6531296" cy="3040144"/>
          </a:xfrm>
          <a:prstGeom prst="wedgeRoundRectCallout">
            <a:avLst>
              <a:gd name="adj1" fmla="val -47111"/>
              <a:gd name="adj2" fmla="val 88815"/>
              <a:gd name="adj3" fmla="val 16667"/>
            </a:avLst>
          </a:prstGeom>
          <a:noFill/>
          <a:ln w="101600">
            <a:solidFill>
              <a:schemeClr val="bg1">
                <a:lumMod val="50000"/>
              </a:schemeClr>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a:defRPr/>
            </a:pPr>
            <a:endParaRPr lang="en-NZ" dirty="0">
              <a:solidFill>
                <a:schemeClr val="lt1"/>
              </a:solidFill>
              <a:latin typeface="+mn-lt"/>
              <a:ea typeface="+mn-ea"/>
            </a:endParaRPr>
          </a:p>
        </p:txBody>
      </p:sp>
      <p:sp>
        <p:nvSpPr>
          <p:cNvPr id="21508" name="TextBox 5"/>
          <p:cNvSpPr txBox="1">
            <a:spLocks noChangeArrowheads="1"/>
          </p:cNvSpPr>
          <p:nvPr/>
        </p:nvSpPr>
        <p:spPr bwMode="auto">
          <a:xfrm>
            <a:off x="3577784" y="1652171"/>
            <a:ext cx="6047475" cy="2172903"/>
          </a:xfrm>
          <a:prstGeom prst="rect">
            <a:avLst/>
          </a:prstGeom>
          <a:noFill/>
          <a:ln w="9525">
            <a:noFill/>
            <a:miter lim="800000"/>
            <a:headEnd/>
            <a:tailEnd/>
          </a:ln>
        </p:spPr>
        <p:txBody>
          <a:bodyPr wrap="square">
            <a:spAutoFit/>
          </a:bodyPr>
          <a:lstStyle/>
          <a:p>
            <a:pPr>
              <a:lnSpc>
                <a:spcPct val="120000"/>
              </a:lnSpc>
            </a:pPr>
            <a:r>
              <a:rPr lang="en-NZ" altLang="en-US" sz="3200" dirty="0" smtClean="0">
                <a:latin typeface="Hand Of Sean" pitchFamily="2" charset="0"/>
              </a:rPr>
              <a:t>“</a:t>
            </a:r>
            <a:r>
              <a:rPr lang="en-NZ" sz="3200" dirty="0" smtClean="0">
                <a:latin typeface="Hand Of Sean" pitchFamily="2" charset="0"/>
              </a:rPr>
              <a:t>Your brand is your reputation. It</a:t>
            </a:r>
            <a:r>
              <a:rPr lang="en-NZ" altLang="en-US" sz="3200" dirty="0" smtClean="0">
                <a:latin typeface="Hand Of Sean" pitchFamily="2" charset="0"/>
              </a:rPr>
              <a:t>’</a:t>
            </a:r>
            <a:r>
              <a:rPr lang="en-NZ" sz="3200" dirty="0" smtClean="0">
                <a:latin typeface="Hand Of Sean" pitchFamily="2" charset="0"/>
              </a:rPr>
              <a:t>s what others say about you when you</a:t>
            </a:r>
            <a:r>
              <a:rPr lang="en-NZ" altLang="en-US" sz="3200" dirty="0" smtClean="0">
                <a:latin typeface="Hand Of Sean" pitchFamily="2" charset="0"/>
              </a:rPr>
              <a:t>’</a:t>
            </a:r>
            <a:r>
              <a:rPr lang="en-NZ" sz="3200" dirty="0" smtClean="0">
                <a:latin typeface="Hand Of Sean" pitchFamily="2" charset="0"/>
              </a:rPr>
              <a:t>re out of the room</a:t>
            </a:r>
            <a:r>
              <a:rPr lang="en-NZ" altLang="en-US" sz="3200" dirty="0" smtClean="0">
                <a:latin typeface="Hand Of Sean" pitchFamily="2" charset="0"/>
              </a:rPr>
              <a:t>”</a:t>
            </a:r>
            <a:endParaRPr lang="en-NZ" sz="3200" dirty="0" smtClean="0">
              <a:latin typeface="Hand Of Sean" pitchFamily="2" charset="0"/>
            </a:endParaRPr>
          </a:p>
          <a:p>
            <a:pPr algn="r"/>
            <a:r>
              <a:rPr lang="en-NZ" sz="2000" dirty="0" smtClean="0">
                <a:latin typeface="Hand Of Sean" pitchFamily="2" charset="0"/>
              </a:rPr>
              <a:t>- </a:t>
            </a:r>
            <a:r>
              <a:rPr lang="en-NZ" sz="2000" dirty="0">
                <a:latin typeface="Hand Of Sean" pitchFamily="2" charset="0"/>
              </a:rPr>
              <a:t>Jeff </a:t>
            </a:r>
            <a:r>
              <a:rPr lang="en-NZ" sz="2000" dirty="0" err="1">
                <a:latin typeface="Hand Of Sean" pitchFamily="2" charset="0"/>
              </a:rPr>
              <a:t>Bezos</a:t>
            </a:r>
            <a:r>
              <a:rPr lang="en-NZ" sz="2000" dirty="0">
                <a:latin typeface="Hand Of Sean" pitchFamily="2" charset="0"/>
              </a:rPr>
              <a:t>, Founder, Amazon</a:t>
            </a:r>
          </a:p>
        </p:txBody>
      </p:sp>
      <p:grpSp>
        <p:nvGrpSpPr>
          <p:cNvPr id="2" name="Group 12"/>
          <p:cNvGrpSpPr/>
          <p:nvPr/>
        </p:nvGrpSpPr>
        <p:grpSpPr>
          <a:xfrm>
            <a:off x="376787" y="1322306"/>
            <a:ext cx="2552171" cy="3802564"/>
            <a:chOff x="376787" y="1322306"/>
            <a:chExt cx="2552171" cy="3802564"/>
          </a:xfrm>
        </p:grpSpPr>
        <p:sp>
          <p:nvSpPr>
            <p:cNvPr id="7" name="Rectangle 11"/>
            <p:cNvSpPr>
              <a:spLocks noChangeArrowheads="1"/>
            </p:cNvSpPr>
            <p:nvPr/>
          </p:nvSpPr>
          <p:spPr bwMode="auto">
            <a:xfrm>
              <a:off x="429682" y="4556764"/>
              <a:ext cx="2499276" cy="568106"/>
            </a:xfrm>
            <a:prstGeom prst="rect">
              <a:avLst/>
            </a:prstGeom>
            <a:noFill/>
            <a:ln w="73025">
              <a:solidFill>
                <a:schemeClr val="tx1"/>
              </a:solidFill>
              <a:miter lim="800000"/>
              <a:headEnd/>
              <a:tailEnd/>
            </a:ln>
          </p:spPr>
          <p:txBody>
            <a:bodyPr wrap="none" lIns="91418" tIns="45710" rIns="91418" bIns="45710" anchor="ctr"/>
            <a:lstStyle/>
            <a:p>
              <a:pPr algn="ctr">
                <a:spcAft>
                  <a:spcPct val="26000"/>
                </a:spcAft>
              </a:pPr>
              <a:r>
                <a:rPr lang="en-NZ" dirty="0"/>
                <a:t>EXPERIENCE</a:t>
              </a:r>
            </a:p>
          </p:txBody>
        </p:sp>
        <p:sp>
          <p:nvSpPr>
            <p:cNvPr id="8" name="Rectangle 12"/>
            <p:cNvSpPr>
              <a:spLocks noChangeArrowheads="1"/>
            </p:cNvSpPr>
            <p:nvPr/>
          </p:nvSpPr>
          <p:spPr bwMode="auto">
            <a:xfrm>
              <a:off x="376787" y="1322306"/>
              <a:ext cx="2498857" cy="568325"/>
            </a:xfrm>
            <a:prstGeom prst="rect">
              <a:avLst/>
            </a:prstGeom>
            <a:noFill/>
            <a:ln w="73025">
              <a:solidFill>
                <a:srgbClr val="79716C"/>
              </a:solidFill>
              <a:miter lim="800000"/>
              <a:headEnd/>
              <a:tailEnd/>
            </a:ln>
          </p:spPr>
          <p:txBody>
            <a:bodyPr wrap="none" lIns="91418" tIns="45710" rIns="91418" bIns="45710" anchor="ctr"/>
            <a:lstStyle/>
            <a:p>
              <a:pPr algn="ctr">
                <a:spcAft>
                  <a:spcPct val="26000"/>
                </a:spcAft>
                <a:defRPr/>
              </a:pPr>
              <a:r>
                <a:rPr lang="en-NZ">
                  <a:latin typeface="Arial"/>
                  <a:ea typeface="+mn-ea"/>
                  <a:cs typeface="+mn-cs"/>
                </a:rPr>
                <a:t>EXPECTATION</a:t>
              </a:r>
            </a:p>
          </p:txBody>
        </p:sp>
        <p:sp>
          <p:nvSpPr>
            <p:cNvPr id="9" name="Rectangle 13"/>
            <p:cNvSpPr>
              <a:spLocks noChangeArrowheads="1"/>
            </p:cNvSpPr>
            <p:nvPr/>
          </p:nvSpPr>
          <p:spPr bwMode="auto">
            <a:xfrm>
              <a:off x="416458" y="2914198"/>
              <a:ext cx="2499276" cy="568106"/>
            </a:xfrm>
            <a:prstGeom prst="rect">
              <a:avLst/>
            </a:prstGeom>
            <a:noFill/>
            <a:ln w="73025">
              <a:solidFill>
                <a:schemeClr val="accent1"/>
              </a:solidFill>
              <a:miter lim="800000"/>
              <a:headEnd/>
              <a:tailEnd/>
            </a:ln>
          </p:spPr>
          <p:txBody>
            <a:bodyPr wrap="none" lIns="91418" tIns="45710" rIns="91418" bIns="45710" anchor="ctr"/>
            <a:lstStyle/>
            <a:p>
              <a:pPr algn="ctr">
                <a:spcAft>
                  <a:spcPct val="26000"/>
                </a:spcAft>
              </a:pPr>
              <a:r>
                <a:rPr lang="en-NZ"/>
                <a:t>REPUTATION</a:t>
              </a:r>
            </a:p>
          </p:txBody>
        </p:sp>
        <p:sp>
          <p:nvSpPr>
            <p:cNvPr id="10" name="Line 14"/>
            <p:cNvSpPr>
              <a:spLocks noChangeShapeType="1"/>
            </p:cNvSpPr>
            <p:nvPr/>
          </p:nvSpPr>
          <p:spPr bwMode="auto">
            <a:xfrm>
              <a:off x="1659484" y="2050326"/>
              <a:ext cx="13224" cy="815746"/>
            </a:xfrm>
            <a:prstGeom prst="line">
              <a:avLst/>
            </a:prstGeom>
            <a:noFill/>
            <a:ln w="44450">
              <a:solidFill>
                <a:schemeClr val="tx1">
                  <a:lumMod val="50000"/>
                  <a:lumOff val="50000"/>
                </a:schemeClr>
              </a:solidFill>
              <a:prstDash val="sysDot"/>
              <a:round/>
              <a:headEnd type="oval" w="med" len="med"/>
              <a:tailEnd type="triangle" w="lg" len="lg"/>
            </a:ln>
          </p:spPr>
          <p:txBody>
            <a:bodyPr/>
            <a:lstStyle/>
            <a:p>
              <a:endParaRPr lang="en-NZ"/>
            </a:p>
          </p:txBody>
        </p:sp>
        <p:sp>
          <p:nvSpPr>
            <p:cNvPr id="11" name="Line 15"/>
            <p:cNvSpPr>
              <a:spLocks noChangeShapeType="1"/>
            </p:cNvSpPr>
            <p:nvPr/>
          </p:nvSpPr>
          <p:spPr bwMode="auto">
            <a:xfrm flipV="1">
              <a:off x="1672708" y="3581742"/>
              <a:ext cx="0" cy="790408"/>
            </a:xfrm>
            <a:prstGeom prst="line">
              <a:avLst/>
            </a:prstGeom>
            <a:noFill/>
            <a:ln w="44450">
              <a:solidFill>
                <a:schemeClr val="tx1">
                  <a:lumMod val="50000"/>
                  <a:lumOff val="50000"/>
                </a:schemeClr>
              </a:solidFill>
              <a:prstDash val="sysDot"/>
              <a:round/>
              <a:headEnd type="oval" w="med" len="med"/>
              <a:tailEnd type="triangle" w="lg" len="lg"/>
            </a:ln>
          </p:spPr>
          <p:txBody>
            <a:bodyPr/>
            <a:lstStyle/>
            <a:p>
              <a:endParaRPr lang="en-NZ"/>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600" dirty="0" smtClean="0"/>
              <a:t>Questions</a:t>
            </a:r>
            <a:endParaRPr lang="en-NZ" sz="3600" dirty="0"/>
          </a:p>
        </p:txBody>
      </p:sp>
      <p:pic>
        <p:nvPicPr>
          <p:cNvPr id="5" name="Picture 4" descr="rugby02.jpg"/>
          <p:cNvPicPr>
            <a:picLocks noChangeAspect="1"/>
          </p:cNvPicPr>
          <p:nvPr/>
        </p:nvPicPr>
        <p:blipFill>
          <a:blip r:embed="rId3"/>
          <a:stretch>
            <a:fillRect/>
          </a:stretch>
        </p:blipFill>
        <p:spPr>
          <a:xfrm rot="21263066">
            <a:off x="6634028" y="1481879"/>
            <a:ext cx="2890972" cy="185696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Content Placeholder 3" descr="rugby11.jpg"/>
          <p:cNvPicPr>
            <a:picLocks noGrp="1" noChangeAspect="1"/>
          </p:cNvPicPr>
          <p:nvPr>
            <p:ph idx="1"/>
          </p:nvPr>
        </p:nvPicPr>
        <p:blipFill>
          <a:blip r:embed="rId4"/>
          <a:stretch>
            <a:fillRect/>
          </a:stretch>
        </p:blipFill>
        <p:spPr>
          <a:xfrm rot="777328">
            <a:off x="4764507" y="2101329"/>
            <a:ext cx="2849882" cy="211490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_Blue.jpg"/>
          <p:cNvPicPr>
            <a:picLocks noChangeAspect="1"/>
          </p:cNvPicPr>
          <p:nvPr/>
        </p:nvPicPr>
        <p:blipFill>
          <a:blip r:embed="rId2" cstate="email"/>
          <a:stretch>
            <a:fillRect/>
          </a:stretch>
        </p:blipFill>
        <p:spPr>
          <a:xfrm>
            <a:off x="0" y="0"/>
            <a:ext cx="9906000" cy="6858000"/>
          </a:xfrm>
          <a:prstGeom prst="rect">
            <a:avLst/>
          </a:prstGeom>
          <a:effectLst>
            <a:outerShdw blurRad="50800" dist="38100" dir="2700000" algn="br">
              <a:srgbClr val="000000">
                <a:alpha val="43000"/>
              </a:srgbClr>
            </a:outerShdw>
          </a:effectLst>
        </p:spPr>
      </p:pic>
      <p:sp>
        <p:nvSpPr>
          <p:cNvPr id="3"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4" name="Slide Number Placeholder 3"/>
          <p:cNvSpPr>
            <a:spLocks noGrp="1"/>
          </p:cNvSpPr>
          <p:nvPr>
            <p:ph type="sldNum" sz="quarter" idx="4294967295"/>
          </p:nvPr>
        </p:nvSpPr>
        <p:spPr>
          <a:xfrm>
            <a:off x="8279078" y="6553200"/>
            <a:ext cx="1296723" cy="228600"/>
          </a:xfrm>
          <a:prstGeom prst="rect">
            <a:avLst/>
          </a:prstGeom>
        </p:spPr>
        <p:txBody>
          <a:bodyPr/>
          <a:lstStyle/>
          <a:p>
            <a:pPr>
              <a:defRPr/>
            </a:pPr>
            <a:fld id="{78B5FECE-EFE9-4AB1-830B-27A3146D69A0}" type="slidenum">
              <a:rPr lang="en-US" smtClean="0"/>
              <a:pPr>
                <a:defRPr/>
              </a:pPr>
              <a:t>24</a:t>
            </a:fld>
            <a:endParaRPr lang="en-US" dirty="0"/>
          </a:p>
        </p:txBody>
      </p:sp>
      <p:pic>
        <p:nvPicPr>
          <p:cNvPr id="5" name="Content Placeholder 4">
            <a:hlinkClick r:id="rId3"/>
          </p:cNvPr>
          <p:cNvPicPr>
            <a:picLocks noGrp="1"/>
          </p:cNvPicPr>
          <p:nvPr>
            <p:ph idx="1"/>
          </p:nvPr>
        </p:nvPicPr>
        <p:blipFill>
          <a:blip r:embed="rId4"/>
          <a:srcRect l="65939" t="39178" r="19524" b="36195"/>
          <a:stretch>
            <a:fillRect/>
          </a:stretch>
        </p:blipFill>
        <p:spPr bwMode="auto">
          <a:xfrm>
            <a:off x="1910662" y="2132856"/>
            <a:ext cx="5850650" cy="3096344"/>
          </a:xfrm>
          <a:prstGeom prst="rect">
            <a:avLst/>
          </a:prstGeom>
          <a:noFill/>
          <a:ln w="9525">
            <a:solidFill>
              <a:srgbClr val="0070C0"/>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907675" y="1068071"/>
            <a:ext cx="6806935" cy="576262"/>
          </a:xfrm>
          <a:prstGeom prst="rect">
            <a:avLst/>
          </a:prstGeom>
          <a:noFill/>
          <a:ln w="9525">
            <a:noFill/>
            <a:miter lim="800000"/>
            <a:headEnd/>
            <a:tailEnd/>
          </a:ln>
        </p:spPr>
        <p:txBody>
          <a:bodyPr lIns="91406" tIns="45703" rIns="91406" bIns="45703"/>
          <a:lstStyle/>
          <a:p>
            <a:pPr eaLnBrk="0" hangingPunct="0">
              <a:spcBef>
                <a:spcPct val="50000"/>
              </a:spcBef>
              <a:defRPr/>
            </a:pPr>
            <a:r>
              <a:rPr lang="en-NZ" sz="3200" b="1" dirty="0" smtClean="0">
                <a:solidFill>
                  <a:srgbClr val="0192B8"/>
                </a:solidFill>
                <a:latin typeface="Arial" pitchFamily="34" charset="0"/>
                <a:ea typeface="+mj-ea"/>
                <a:cs typeface="Arial" pitchFamily="34" charset="0"/>
              </a:rPr>
              <a:t>Our Focus Today - Agenda</a:t>
            </a:r>
            <a:endParaRPr lang="en-NZ" sz="3600" dirty="0">
              <a:solidFill>
                <a:srgbClr val="003C0E"/>
              </a:solidFill>
              <a:latin typeface="Arial" pitchFamily="34" charset="0"/>
              <a:ea typeface="ヒラギノ角ゴ Pro W3"/>
              <a:cs typeface="Arial" pitchFamily="34" charset="0"/>
            </a:endParaRPr>
          </a:p>
        </p:txBody>
      </p:sp>
      <p:sp>
        <p:nvSpPr>
          <p:cNvPr id="7172" name="Text Box 12"/>
          <p:cNvSpPr txBox="1">
            <a:spLocks noChangeArrowheads="1"/>
          </p:cNvSpPr>
          <p:nvPr/>
        </p:nvSpPr>
        <p:spPr bwMode="auto">
          <a:xfrm>
            <a:off x="867330" y="1956105"/>
            <a:ext cx="6885765" cy="3816903"/>
          </a:xfrm>
          <a:prstGeom prst="rect">
            <a:avLst/>
          </a:prstGeom>
          <a:noFill/>
          <a:ln w="9525">
            <a:noFill/>
            <a:miter lim="800000"/>
            <a:headEnd/>
            <a:tailEnd/>
          </a:ln>
        </p:spPr>
        <p:txBody>
          <a:bodyPr lIns="91406" tIns="45703" rIns="91406" bIns="45703"/>
          <a:lstStyle>
            <a:lvl1pPr marL="342900" indent="-342900"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marL="355600" indent="-355600" defTabSz="-87313">
              <a:lnSpc>
                <a:spcPct val="120000"/>
              </a:lnSpc>
              <a:buFontTx/>
              <a:buChar char="•"/>
            </a:pPr>
            <a:r>
              <a:rPr lang="en-NZ" sz="2400" dirty="0" smtClean="0">
                <a:latin typeface="Arial"/>
                <a:ea typeface="ヒラギノ角ゴ Pro W3" charset="0"/>
                <a:cs typeface="Arial"/>
              </a:rPr>
              <a:t>Welcome and overview</a:t>
            </a:r>
            <a:endParaRPr lang="en-NZ" sz="2400" dirty="0">
              <a:latin typeface="Arial"/>
              <a:ea typeface="ヒラギノ角ゴ Pro W3" charset="0"/>
              <a:cs typeface="Arial"/>
            </a:endParaRPr>
          </a:p>
          <a:p>
            <a:pPr marL="355600" indent="-355600" defTabSz="-87313">
              <a:lnSpc>
                <a:spcPct val="120000"/>
              </a:lnSpc>
              <a:buFontTx/>
              <a:buChar char="•"/>
            </a:pPr>
            <a:r>
              <a:rPr lang="en-NZ" sz="2400" dirty="0" smtClean="0">
                <a:latin typeface="Arial"/>
                <a:ea typeface="ヒラギノ角ゴ Pro W3" charset="0"/>
                <a:cs typeface="Arial"/>
              </a:rPr>
              <a:t>Team 2011 and Workforce Squad</a:t>
            </a:r>
            <a:endParaRPr lang="en-NZ" sz="2400" dirty="0">
              <a:latin typeface="Arial"/>
              <a:ea typeface="ヒラギノ角ゴ Pro W3" charset="0"/>
              <a:cs typeface="Arial"/>
            </a:endParaRPr>
          </a:p>
          <a:p>
            <a:pPr marL="355600" indent="-355600" defTabSz="-87313">
              <a:lnSpc>
                <a:spcPct val="120000"/>
              </a:lnSpc>
              <a:buFontTx/>
              <a:buChar char="•"/>
            </a:pPr>
            <a:r>
              <a:rPr lang="en-NZ" sz="2400" dirty="0" smtClean="0">
                <a:latin typeface="Arial"/>
                <a:ea typeface="ヒラギノ角ゴ Pro W3" charset="0"/>
                <a:cs typeface="Arial"/>
              </a:rPr>
              <a:t>Defining success for the Workforce Squad</a:t>
            </a:r>
            <a:endParaRPr lang="en-NZ" sz="2400" dirty="0">
              <a:latin typeface="Arial"/>
              <a:ea typeface="ヒラギノ角ゴ Pro W3" charset="0"/>
              <a:cs typeface="Arial"/>
            </a:endParaRPr>
          </a:p>
          <a:p>
            <a:pPr marL="355600" indent="-355600" defTabSz="-87313">
              <a:lnSpc>
                <a:spcPct val="120000"/>
              </a:lnSpc>
              <a:buFontTx/>
              <a:buChar char="•"/>
            </a:pPr>
            <a:r>
              <a:rPr lang="en-NZ" sz="2400" dirty="0" smtClean="0">
                <a:latin typeface="Arial"/>
                <a:ea typeface="ヒラギノ角ゴ Pro W3" charset="0"/>
                <a:cs typeface="Arial"/>
              </a:rPr>
              <a:t>A day in the life of the Workforce Squad</a:t>
            </a:r>
          </a:p>
          <a:p>
            <a:pPr marL="355600" indent="-355600" defTabSz="-87313">
              <a:lnSpc>
                <a:spcPct val="120000"/>
              </a:lnSpc>
              <a:buFontTx/>
              <a:buChar char="•"/>
            </a:pPr>
            <a:r>
              <a:rPr lang="en-NZ" sz="2400" dirty="0" smtClean="0">
                <a:latin typeface="Arial"/>
                <a:ea typeface="ヒラギノ角ゴ Pro W3" charset="0"/>
                <a:cs typeface="Arial"/>
              </a:rPr>
              <a:t>He </a:t>
            </a:r>
            <a:r>
              <a:rPr lang="en-NZ" sz="2400" dirty="0" err="1" smtClean="0">
                <a:latin typeface="Arial"/>
                <a:ea typeface="ヒラギノ角ゴ Pro W3" charset="0"/>
                <a:cs typeface="Arial"/>
              </a:rPr>
              <a:t>Ringa</a:t>
            </a:r>
            <a:r>
              <a:rPr lang="en-NZ" sz="2400" dirty="0" smtClean="0">
                <a:latin typeface="Arial"/>
                <a:ea typeface="ヒラギノ角ゴ Pro W3" charset="0"/>
                <a:cs typeface="Arial"/>
              </a:rPr>
              <a:t> </a:t>
            </a:r>
            <a:r>
              <a:rPr lang="en-NZ" sz="2400" dirty="0" err="1" smtClean="0">
                <a:latin typeface="Arial"/>
                <a:ea typeface="ヒラギノ角ゴ Pro W3" charset="0"/>
                <a:cs typeface="Arial"/>
              </a:rPr>
              <a:t>Manaaki</a:t>
            </a:r>
            <a:r>
              <a:rPr lang="en-NZ" sz="2400" dirty="0" smtClean="0">
                <a:latin typeface="Arial"/>
                <a:ea typeface="ヒラギノ角ゴ Pro W3" charset="0"/>
                <a:cs typeface="Arial"/>
              </a:rPr>
              <a:t> </a:t>
            </a:r>
          </a:p>
          <a:p>
            <a:pPr marL="355600" indent="-355600" defTabSz="-87313">
              <a:lnSpc>
                <a:spcPct val="120000"/>
              </a:lnSpc>
              <a:buFontTx/>
              <a:buChar char="•"/>
            </a:pPr>
            <a:r>
              <a:rPr lang="en-NZ" sz="2400" dirty="0" smtClean="0">
                <a:latin typeface="Arial"/>
                <a:ea typeface="ヒラギノ角ゴ Pro W3" charset="0"/>
                <a:cs typeface="Arial"/>
              </a:rPr>
              <a:t>Regional activities</a:t>
            </a:r>
          </a:p>
          <a:p>
            <a:pPr marL="355600" indent="-355600" defTabSz="-87313">
              <a:lnSpc>
                <a:spcPct val="120000"/>
              </a:lnSpc>
              <a:buFontTx/>
              <a:buChar char="•"/>
            </a:pPr>
            <a:r>
              <a:rPr lang="en-NZ" sz="2400" dirty="0" smtClean="0">
                <a:latin typeface="Arial"/>
                <a:ea typeface="ヒラギノ角ゴ Pro W3" charset="0"/>
                <a:cs typeface="Arial"/>
              </a:rPr>
              <a:t>Wrap-up and Next steps</a:t>
            </a:r>
            <a:endParaRPr lang="en-NZ" sz="2400" dirty="0">
              <a:latin typeface="Arial"/>
              <a:ea typeface="ヒラギノ角ゴ Pro W3" charset="0"/>
              <a:cs typeface="Arial"/>
            </a:endParaRPr>
          </a:p>
        </p:txBody>
      </p:sp>
      <p:pic>
        <p:nvPicPr>
          <p:cNvPr id="5" name="Picture 3" descr="03_ModuleBackground_RugbyC.jpg"/>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7753095" y="1915161"/>
            <a:ext cx="1922453" cy="1837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3BCBE136-E772-BF4F-BE51-F54E43FA472A}" type="slidenum">
              <a:rPr lang="en-US" smtClean="0"/>
              <a:pPr/>
              <a:t>3</a:t>
            </a:fld>
            <a:endParaRPr lang="en-US" dirty="0"/>
          </a:p>
        </p:txBody>
      </p:sp>
    </p:spTree>
    <p:extLst>
      <p:ext uri="{BB962C8B-B14F-4D97-AF65-F5344CB8AC3E}">
        <p14:creationId xmlns="" xmlns:p14="http://schemas.microsoft.com/office/powerpoint/2010/main" val="1315534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18" descr="clock"/>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2586052" y="4673411"/>
            <a:ext cx="2051711"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1" name="Picture 19" descr="notebook"/>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rot="20647556">
            <a:off x="4646760" y="2285562"/>
            <a:ext cx="1924223" cy="2388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946853" y="1077340"/>
            <a:ext cx="6532120" cy="1229131"/>
          </a:xfrm>
          <a:prstGeom prst="rect">
            <a:avLst/>
          </a:prstGeom>
        </p:spPr>
        <p:txBody>
          <a:bodyPr/>
          <a:lstStyle/>
          <a:p>
            <a:pPr>
              <a:defRPr/>
            </a:pPr>
            <a:r>
              <a:rPr lang="en-US" sz="3400" b="1" kern="0" dirty="0">
                <a:solidFill>
                  <a:srgbClr val="0192B8"/>
                </a:solidFill>
                <a:latin typeface="Arial" pitchFamily="34" charset="0"/>
                <a:ea typeface="+mj-ea"/>
                <a:cs typeface="Arial" pitchFamily="34" charset="0"/>
              </a:rPr>
              <a:t>Making the most of our </a:t>
            </a:r>
          </a:p>
          <a:p>
            <a:pPr>
              <a:defRPr/>
            </a:pPr>
            <a:r>
              <a:rPr lang="en-US" sz="3400" b="1" kern="0" dirty="0">
                <a:solidFill>
                  <a:srgbClr val="0192B8"/>
                </a:solidFill>
                <a:latin typeface="Arial" pitchFamily="34" charset="0"/>
                <a:ea typeface="+mj-ea"/>
                <a:cs typeface="Arial" pitchFamily="34" charset="0"/>
              </a:rPr>
              <a:t>time together</a:t>
            </a:r>
          </a:p>
        </p:txBody>
      </p:sp>
      <p:pic>
        <p:nvPicPr>
          <p:cNvPr id="1026" name="Picture 2"/>
          <p:cNvPicPr>
            <a:picLocks noChangeAspect="1" noChangeArrowheads="1"/>
          </p:cNvPicPr>
          <p:nvPr/>
        </p:nvPicPr>
        <p:blipFill>
          <a:blip r:embed="rId5" cstate="email"/>
          <a:srcRect/>
          <a:stretch>
            <a:fillRect/>
          </a:stretch>
        </p:blipFill>
        <p:spPr bwMode="auto">
          <a:xfrm rot="1316158">
            <a:off x="7669773" y="1143134"/>
            <a:ext cx="1632019" cy="2643366"/>
          </a:xfrm>
          <a:prstGeom prst="rect">
            <a:avLst/>
          </a:prstGeom>
          <a:noFill/>
          <a:ln w="9525">
            <a:noFill/>
            <a:miter lim="800000"/>
            <a:headEnd/>
            <a:tailEnd/>
          </a:ln>
          <a:effectLst/>
        </p:spPr>
      </p:pic>
      <p:pic>
        <p:nvPicPr>
          <p:cNvPr id="6" name="Picture 5" descr="PW023170.JPG"/>
          <p:cNvPicPr>
            <a:picLocks noChangeAspect="1"/>
          </p:cNvPicPr>
          <p:nvPr/>
        </p:nvPicPr>
        <p:blipFill>
          <a:blip r:embed="rId6" cstate="email"/>
          <a:stretch>
            <a:fillRect/>
          </a:stretch>
        </p:blipFill>
        <p:spPr>
          <a:xfrm rot="20598304">
            <a:off x="537854" y="3058787"/>
            <a:ext cx="2503392" cy="166892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3BCBE136-E772-BF4F-BE51-F54E43FA472A}" type="slidenum">
              <a:rPr lang="en-US" smtClean="0"/>
              <a:pPr/>
              <a:t>4</a:t>
            </a:fld>
            <a:endParaRPr lang="en-US" dirty="0"/>
          </a:p>
        </p:txBody>
      </p:sp>
    </p:spTree>
    <p:extLst>
      <p:ext uri="{BB962C8B-B14F-4D97-AF65-F5344CB8AC3E}">
        <p14:creationId xmlns="" xmlns:p14="http://schemas.microsoft.com/office/powerpoint/2010/main" val="133622634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67C1BACD-967C-40A9-98A6-D5E00DE98600"/>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0" y="1787616"/>
            <a:ext cx="9906000" cy="5070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892261" y="1104637"/>
            <a:ext cx="8420100" cy="655924"/>
          </a:xfrm>
          <a:prstGeom prst="rect">
            <a:avLst/>
          </a:prstGeom>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3400" b="1" dirty="0">
                <a:solidFill>
                  <a:srgbClr val="0192B8"/>
                </a:solidFill>
                <a:latin typeface="Arial" pitchFamily="34" charset="0"/>
                <a:cs typeface="Arial" pitchFamily="34" charset="0"/>
              </a:rPr>
              <a:t>Who’s Here?</a:t>
            </a:r>
          </a:p>
        </p:txBody>
      </p:sp>
      <p:sp>
        <p:nvSpPr>
          <p:cNvPr id="5" name="Slide Number Placeholder 4"/>
          <p:cNvSpPr>
            <a:spLocks noGrp="1"/>
          </p:cNvSpPr>
          <p:nvPr>
            <p:ph type="sldNum" sz="quarter" idx="12"/>
          </p:nvPr>
        </p:nvSpPr>
        <p:spPr/>
        <p:txBody>
          <a:bodyPr/>
          <a:lstStyle/>
          <a:p>
            <a:fld id="{3BCBE136-E772-BF4F-BE51-F54E43FA472A}" type="slidenum">
              <a:rPr lang="en-US" smtClean="0"/>
              <a:pPr/>
              <a:t>5</a:t>
            </a:fld>
            <a:endParaRPr lang="en-US"/>
          </a:p>
        </p:txBody>
      </p:sp>
    </p:spTree>
    <p:extLst>
      <p:ext uri="{BB962C8B-B14F-4D97-AF65-F5344CB8AC3E}">
        <p14:creationId xmlns="" xmlns:p14="http://schemas.microsoft.com/office/powerpoint/2010/main" val="3260723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10396" y="1048772"/>
            <a:ext cx="8420100" cy="495300"/>
          </a:xfrm>
          <a:prstGeom prst="rect">
            <a:avLst/>
          </a:prstGeom>
        </p:spPr>
        <p:txBody>
          <a:bodyPr/>
          <a:lstStyle/>
          <a:p>
            <a:pPr>
              <a:defRPr/>
            </a:pPr>
            <a:r>
              <a:rPr lang="en-US" sz="3400" b="1" kern="0" dirty="0" smtClean="0">
                <a:solidFill>
                  <a:srgbClr val="0192B8"/>
                </a:solidFill>
                <a:latin typeface="Arial" pitchFamily="34" charset="0"/>
                <a:ea typeface="+mj-ea"/>
                <a:cs typeface="Arial" pitchFamily="34" charset="0"/>
              </a:rPr>
              <a:t>Who’s In The Line-up - Team </a:t>
            </a:r>
            <a:r>
              <a:rPr lang="en-US" sz="3400" b="1" kern="0" dirty="0">
                <a:solidFill>
                  <a:srgbClr val="0192B8"/>
                </a:solidFill>
                <a:latin typeface="Arial" pitchFamily="34" charset="0"/>
                <a:ea typeface="+mj-ea"/>
                <a:cs typeface="Arial" pitchFamily="34" charset="0"/>
              </a:rPr>
              <a:t>2011</a:t>
            </a:r>
          </a:p>
        </p:txBody>
      </p:sp>
      <p:pic>
        <p:nvPicPr>
          <p:cNvPr id="4" name="Picture 3" descr="rugby12.jpg"/>
          <p:cNvPicPr>
            <a:picLocks noChangeAspect="1"/>
          </p:cNvPicPr>
          <p:nvPr/>
        </p:nvPicPr>
        <p:blipFill>
          <a:blip r:embed="rId3" cstate="email"/>
          <a:stretch>
            <a:fillRect/>
          </a:stretch>
        </p:blipFill>
        <p:spPr>
          <a:xfrm rot="20743102">
            <a:off x="650272" y="2389894"/>
            <a:ext cx="4062180" cy="27081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RNZ22882.JPG"/>
          <p:cNvPicPr>
            <a:picLocks noChangeAspect="1"/>
          </p:cNvPicPr>
          <p:nvPr/>
        </p:nvPicPr>
        <p:blipFill>
          <a:blip r:embed="rId4" cstate="email"/>
          <a:stretch>
            <a:fillRect/>
          </a:stretch>
        </p:blipFill>
        <p:spPr>
          <a:xfrm rot="544397">
            <a:off x="3324402" y="2424319"/>
            <a:ext cx="4061901" cy="270793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803576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1708485" y="72189"/>
            <a:ext cx="4259179" cy="6553200"/>
            <a:chOff x="2358189" y="-18296"/>
            <a:chExt cx="5197643" cy="7225640"/>
          </a:xfrm>
        </p:grpSpPr>
        <p:grpSp>
          <p:nvGrpSpPr>
            <p:cNvPr id="3" name="Group 8"/>
            <p:cNvGrpSpPr/>
            <p:nvPr/>
          </p:nvGrpSpPr>
          <p:grpSpPr>
            <a:xfrm>
              <a:off x="2358189" y="-18296"/>
              <a:ext cx="5197643" cy="7225640"/>
              <a:chOff x="2358189" y="-18296"/>
              <a:chExt cx="5197643" cy="7225640"/>
            </a:xfrm>
          </p:grpSpPr>
          <p:grpSp>
            <p:nvGrpSpPr>
              <p:cNvPr id="4" name="Group 6"/>
              <p:cNvGrpSpPr/>
              <p:nvPr/>
            </p:nvGrpSpPr>
            <p:grpSpPr>
              <a:xfrm>
                <a:off x="2358189" y="-18296"/>
                <a:ext cx="5197643" cy="7225640"/>
                <a:chOff x="2358189" y="1112665"/>
                <a:chExt cx="5197643" cy="7225640"/>
              </a:xfrm>
            </p:grpSpPr>
            <p:pic>
              <p:nvPicPr>
                <p:cNvPr id="10242" name="Picture 4"/>
                <p:cNvPicPr>
                  <a:picLocks noChangeAspect="1" noChangeArrowheads="1"/>
                </p:cNvPicPr>
                <p:nvPr/>
              </p:nvPicPr>
              <p:blipFill>
                <a:blip r:embed="rId3"/>
                <a:srcRect l="26365" r="26157"/>
                <a:stretch>
                  <a:fillRect/>
                </a:stretch>
              </p:blipFill>
              <p:spPr bwMode="auto">
                <a:xfrm>
                  <a:off x="2358189" y="1112665"/>
                  <a:ext cx="5197643" cy="7225640"/>
                </a:xfrm>
                <a:prstGeom prst="rect">
                  <a:avLst/>
                </a:prstGeom>
                <a:noFill/>
                <a:ln w="9525">
                  <a:noFill/>
                  <a:miter lim="800000"/>
                  <a:headEnd/>
                  <a:tailEnd/>
                </a:ln>
              </p:spPr>
            </p:pic>
            <p:sp>
              <p:nvSpPr>
                <p:cNvPr id="6" name="Rectangle 5"/>
                <p:cNvSpPr/>
                <p:nvPr/>
              </p:nvSpPr>
              <p:spPr>
                <a:xfrm>
                  <a:off x="2358189" y="1112665"/>
                  <a:ext cx="1804737" cy="2165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sp>
            <p:nvSpPr>
              <p:cNvPr id="8" name="Rectangle 7"/>
              <p:cNvSpPr/>
              <p:nvPr/>
            </p:nvSpPr>
            <p:spPr>
              <a:xfrm>
                <a:off x="2358189" y="5277854"/>
                <a:ext cx="757990" cy="19054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sp>
          <p:nvSpPr>
            <p:cNvPr id="10" name="Rectangle 9"/>
            <p:cNvSpPr/>
            <p:nvPr/>
          </p:nvSpPr>
          <p:spPr>
            <a:xfrm flipH="1">
              <a:off x="7457171" y="2171451"/>
              <a:ext cx="98660" cy="1173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sp>
        <p:nvSpPr>
          <p:cNvPr id="5" name="Rectangle 2"/>
          <p:cNvSpPr txBox="1">
            <a:spLocks noChangeArrowheads="1"/>
          </p:cNvSpPr>
          <p:nvPr/>
        </p:nvSpPr>
        <p:spPr>
          <a:xfrm>
            <a:off x="350838" y="1268413"/>
            <a:ext cx="3812088" cy="990600"/>
          </a:xfrm>
          <a:prstGeom prst="rect">
            <a:avLst/>
          </a:prstGeom>
        </p:spPr>
        <p:txBody>
          <a:bodyPr/>
          <a:lstStyle/>
          <a:p>
            <a:pPr>
              <a:defRPr/>
            </a:pPr>
            <a:r>
              <a:rPr lang="en-US" sz="3600" kern="0" dirty="0" smtClean="0">
                <a:solidFill>
                  <a:srgbClr val="0192B8"/>
                </a:solidFill>
                <a:latin typeface="Hand Of Sean" pitchFamily="2" charset="0"/>
                <a:cs typeface="Arial" pitchFamily="34" charset="0"/>
              </a:rPr>
              <a:t>Team 2011</a:t>
            </a:r>
            <a:endParaRPr lang="en-US" sz="3600" kern="0" dirty="0">
              <a:latin typeface="+mj-lt"/>
              <a:ea typeface="+mj-ea"/>
              <a:cs typeface="+mj-cs"/>
            </a:endParaRPr>
          </a:p>
        </p:txBody>
      </p:sp>
      <p:sp>
        <p:nvSpPr>
          <p:cNvPr id="11"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en-NZ" dirty="0" smtClean="0"/>
              <a:t>Understanding Our Functional Areas</a:t>
            </a:r>
            <a:endParaRPr lang="en-NZ" dirty="0"/>
          </a:p>
        </p:txBody>
      </p:sp>
      <p:sp>
        <p:nvSpPr>
          <p:cNvPr id="13315" name="Content Placeholder 2"/>
          <p:cNvSpPr>
            <a:spLocks noGrp="1"/>
          </p:cNvSpPr>
          <p:nvPr>
            <p:ph idx="1"/>
          </p:nvPr>
        </p:nvSpPr>
        <p:spPr>
          <a:xfrm>
            <a:off x="965199" y="2260601"/>
            <a:ext cx="5759451" cy="3473449"/>
          </a:xfrm>
        </p:spPr>
        <p:txBody>
          <a:bodyPr>
            <a:normAutofit/>
          </a:bodyPr>
          <a:lstStyle/>
          <a:p>
            <a:pPr marL="1588" indent="12700">
              <a:buFontTx/>
              <a:buNone/>
            </a:pPr>
            <a:r>
              <a:rPr lang="en-NZ" sz="2600" dirty="0"/>
              <a:t>At your tables, match the Functional Area names with the appropriate description</a:t>
            </a:r>
            <a:r>
              <a:rPr lang="en-NZ" sz="2600" dirty="0" smtClean="0"/>
              <a:t>.</a:t>
            </a:r>
          </a:p>
          <a:p>
            <a:pPr marL="1588" indent="12700">
              <a:buFontTx/>
              <a:buNone/>
            </a:pPr>
            <a:endParaRPr lang="en-NZ" sz="2600" dirty="0" smtClean="0"/>
          </a:p>
          <a:p>
            <a:pPr marL="1588" indent="12700">
              <a:buFontTx/>
              <a:buNone/>
            </a:pPr>
            <a:r>
              <a:rPr lang="en-NZ" sz="2600" dirty="0" smtClean="0"/>
              <a:t>Be as fast as you can!</a:t>
            </a:r>
            <a:endParaRPr lang="en-NZ" sz="2600" dirty="0"/>
          </a:p>
          <a:p>
            <a:pPr>
              <a:buFontTx/>
              <a:buNone/>
            </a:pPr>
            <a:endParaRPr lang="en-NZ" sz="2600" dirty="0"/>
          </a:p>
          <a:p>
            <a:pPr>
              <a:buFontTx/>
              <a:buNone/>
            </a:pPr>
            <a:endParaRPr lang="en-NZ" sz="2600" dirty="0"/>
          </a:p>
          <a:p>
            <a:pPr>
              <a:buFontTx/>
              <a:buNone/>
            </a:pPr>
            <a:endParaRPr lang="en-NZ" sz="2600" dirty="0"/>
          </a:p>
        </p:txBody>
      </p:sp>
      <p:sp>
        <p:nvSpPr>
          <p:cNvPr id="4"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977451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72955" y="1446663"/>
          <a:ext cx="9376012" cy="4585647"/>
        </p:xfrm>
        <a:graphic>
          <a:graphicData uri="http://schemas.openxmlformats.org/presentationml/2006/ole">
            <p:oleObj spid="_x0000_s1026" name="Slide" r:id="rId4" imgW="2724873" imgH="2043730" progId="PowerPoint.Slide.12">
              <p:embed/>
            </p:oleObj>
          </a:graphicData>
        </a:graphic>
      </p:graphicFrame>
      <p:sp>
        <p:nvSpPr>
          <p:cNvPr id="24" name="Title 1"/>
          <p:cNvSpPr txBox="1">
            <a:spLocks/>
          </p:cNvSpPr>
          <p:nvPr/>
        </p:nvSpPr>
        <p:spPr>
          <a:xfrm>
            <a:off x="2185504" y="615406"/>
            <a:ext cx="5759356" cy="61540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NZ" sz="3200" b="1" i="0" u="none" strike="noStrike" kern="1200" cap="none" spc="0" normalizeH="0" baseline="0" noProof="0" dirty="0" smtClean="0">
                <a:ln>
                  <a:noFill/>
                </a:ln>
                <a:solidFill>
                  <a:srgbClr val="0192B8"/>
                </a:solidFill>
                <a:effectLst/>
                <a:uLnTx/>
                <a:uFillTx/>
                <a:latin typeface="Arial" pitchFamily="34" charset="0"/>
                <a:ea typeface="+mj-ea"/>
                <a:cs typeface="Arial" pitchFamily="34" charset="0"/>
              </a:rPr>
              <a:t>Workforce Squad Structure</a:t>
            </a:r>
            <a:endParaRPr kumimoji="0" lang="en-NZ" sz="3200" b="1" i="0" u="none" strike="noStrike" kern="1200" cap="none" spc="0" normalizeH="0" baseline="0" noProof="0" dirty="0">
              <a:ln>
                <a:noFill/>
              </a:ln>
              <a:solidFill>
                <a:srgbClr val="0192B8"/>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1578</TotalTime>
  <Words>1485</Words>
  <Application>Microsoft Office PowerPoint</Application>
  <PresentationFormat>A4 Paper (210x297 mm)</PresentationFormat>
  <Paragraphs>200</Paragraphs>
  <Slides>24</Slides>
  <Notes>23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28" baseType="lpstr">
      <vt:lpstr>Office Theme</vt:lpstr>
      <vt:lpstr>Custom Design</vt:lpstr>
      <vt:lpstr>1_Custom Design</vt:lpstr>
      <vt:lpstr>Slide</vt:lpstr>
      <vt:lpstr>Slide 1</vt:lpstr>
      <vt:lpstr>Welcome!</vt:lpstr>
      <vt:lpstr>Slide 3</vt:lpstr>
      <vt:lpstr>Slide 4</vt:lpstr>
      <vt:lpstr>Slide 5</vt:lpstr>
      <vt:lpstr>Slide 6</vt:lpstr>
      <vt:lpstr>Slide 7</vt:lpstr>
      <vt:lpstr>Understanding Our Functional Areas</vt:lpstr>
      <vt:lpstr>Slide 9</vt:lpstr>
      <vt:lpstr>The Workforce Squad</vt:lpstr>
      <vt:lpstr>What We’re Aiming For - activity</vt:lpstr>
      <vt:lpstr>Workforce Squad Roles and Responsibilities</vt:lpstr>
      <vt:lpstr>BREAK</vt:lpstr>
      <vt:lpstr>C.A.R.E</vt:lpstr>
      <vt:lpstr>A day in the life of the Workforce Squad</vt:lpstr>
      <vt:lpstr>Work Operations – Group Discussion</vt:lpstr>
      <vt:lpstr>Work Operations – Group Discussion</vt:lpstr>
      <vt:lpstr>Work Operations – Group Discussion</vt:lpstr>
      <vt:lpstr>Work Operations – Group Activity</vt:lpstr>
      <vt:lpstr>Slide 20</vt:lpstr>
      <vt:lpstr>Slide 21</vt:lpstr>
      <vt:lpstr>Questions</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Jamie Fitzgerald</dc:creator>
  <cp:lastModifiedBy>Windows User</cp:lastModifiedBy>
  <cp:revision>140</cp:revision>
  <dcterms:created xsi:type="dcterms:W3CDTF">2011-06-15T10:36:20Z</dcterms:created>
  <dcterms:modified xsi:type="dcterms:W3CDTF">2011-11-17T20:23:02Z</dcterms:modified>
</cp:coreProperties>
</file>