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60" r:id="rId3"/>
  </p:sldMasterIdLst>
  <p:notesMasterIdLst>
    <p:notesMasterId r:id="rId28"/>
  </p:notesMasterIdLst>
  <p:handoutMasterIdLst>
    <p:handoutMasterId r:id="rId29"/>
  </p:handoutMasterIdLst>
  <p:sldIdLst>
    <p:sldId id="259" r:id="rId4"/>
    <p:sldId id="371" r:id="rId5"/>
    <p:sldId id="372" r:id="rId6"/>
    <p:sldId id="266" r:id="rId7"/>
    <p:sldId id="267" r:id="rId8"/>
    <p:sldId id="341" r:id="rId9"/>
    <p:sldId id="378" r:id="rId10"/>
    <p:sldId id="379" r:id="rId11"/>
    <p:sldId id="385" r:id="rId12"/>
    <p:sldId id="381" r:id="rId13"/>
    <p:sldId id="382" r:id="rId14"/>
    <p:sldId id="386" r:id="rId15"/>
    <p:sldId id="383" r:id="rId16"/>
    <p:sldId id="384" r:id="rId17"/>
    <p:sldId id="342" r:id="rId18"/>
    <p:sldId id="345" r:id="rId19"/>
    <p:sldId id="346" r:id="rId20"/>
    <p:sldId id="343" r:id="rId21"/>
    <p:sldId id="340" r:id="rId22"/>
    <p:sldId id="376" r:id="rId23"/>
    <p:sldId id="373" r:id="rId24"/>
    <p:sldId id="326" r:id="rId25"/>
    <p:sldId id="387" r:id="rId26"/>
    <p:sldId id="374" r:id="rId27"/>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192B8"/>
    <a:srgbClr val="80307A"/>
    <a:srgbClr val="FF33CC"/>
    <a:srgbClr val="000000"/>
    <a:srgbClr val="13A9B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586" autoAdjust="0"/>
    <p:restoredTop sz="99831" autoAdjust="0"/>
  </p:normalViewPr>
  <p:slideViewPr>
    <p:cSldViewPr snapToGrid="0" snapToObjects="1">
      <p:cViewPr>
        <p:scale>
          <a:sx n="50" d="100"/>
          <a:sy n="50" d="100"/>
        </p:scale>
        <p:origin x="-3204" y="-1524"/>
      </p:cViewPr>
      <p:guideLst>
        <p:guide orient="horz" pos="2160"/>
        <p:guide pos="31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35" d="100"/>
          <a:sy n="135" d="100"/>
        </p:scale>
        <p:origin x="-1746"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0A0EAFA-837E-5944-A2E0-719D8FCB2D86}" type="datetimeFigureOut">
              <a:rPr lang="en-US" smtClean="0"/>
              <a:pPr/>
              <a:t>8/29/2011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5362E26-2063-B045-9F05-BD454AFBEF76}" type="slidenum">
              <a:rPr lang="en-US" smtClean="0"/>
              <a:pPr/>
              <a:t>‹#›</a:t>
            </a:fld>
            <a:endParaRPr lang="en-US"/>
          </a:p>
        </p:txBody>
      </p:sp>
    </p:spTree>
    <p:extLst>
      <p:ext uri="{BB962C8B-B14F-4D97-AF65-F5344CB8AC3E}">
        <p14:creationId xmlns="" xmlns:p14="http://schemas.microsoft.com/office/powerpoint/2010/main" val="3643284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4CAAAD5-2BE6-564B-AF0B-477D1DB50583}" type="datetimeFigureOut">
              <a:rPr lang="en-US" smtClean="0"/>
              <a:pPr/>
              <a:t>8/29/2011</a:t>
            </a:fld>
            <a:endParaRPr lang="en-US"/>
          </a:p>
        </p:txBody>
      </p:sp>
      <p:sp>
        <p:nvSpPr>
          <p:cNvPr id="4" name="Slide Image Placeholder 3"/>
          <p:cNvSpPr>
            <a:spLocks noGrp="1" noRot="1" noChangeAspect="1"/>
          </p:cNvSpPr>
          <p:nvPr>
            <p:ph type="sldImg" idx="2"/>
          </p:nvPr>
        </p:nvSpPr>
        <p:spPr>
          <a:xfrm>
            <a:off x="952500" y="685800"/>
            <a:ext cx="4953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BC8E08-3953-F841-89A0-84BECEBC285E}" type="slidenum">
              <a:rPr lang="en-US" smtClean="0"/>
              <a:pPr/>
              <a:t>‹#›</a:t>
            </a:fld>
            <a:endParaRPr lang="en-US"/>
          </a:p>
        </p:txBody>
      </p:sp>
    </p:spTree>
    <p:extLst>
      <p:ext uri="{BB962C8B-B14F-4D97-AF65-F5344CB8AC3E}">
        <p14:creationId xmlns="" xmlns:p14="http://schemas.microsoft.com/office/powerpoint/2010/main" val="13375022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NZ"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NZ" b="0" dirty="0" smtClean="0"/>
              <a:t>We’re here to support you...</a:t>
            </a:r>
          </a:p>
          <a:p>
            <a:pPr marL="0" marR="0" indent="0" algn="l" defTabSz="457200" rtl="0" eaLnBrk="1" fontAlgn="auto" latinLnBrk="0" hangingPunct="1">
              <a:lnSpc>
                <a:spcPct val="100000"/>
              </a:lnSpc>
              <a:spcBef>
                <a:spcPts val="0"/>
              </a:spcBef>
              <a:spcAft>
                <a:spcPts val="0"/>
              </a:spcAft>
              <a:buClrTx/>
              <a:buSzTx/>
              <a:buFontTx/>
              <a:buNone/>
              <a:tabLst/>
              <a:defRPr/>
            </a:pPr>
            <a:endParaRPr lang="en-NZ" b="1" dirty="0" smtClean="0"/>
          </a:p>
          <a:p>
            <a:endParaRPr lang="en-NZ" dirty="0" smtClean="0">
              <a:solidFill>
                <a:srgbClr val="FF0000"/>
              </a:solidFill>
            </a:endParaRPr>
          </a:p>
          <a:p>
            <a:r>
              <a:rPr lang="en-NZ" b="1" dirty="0" smtClean="0">
                <a:solidFill>
                  <a:srgbClr val="FF0000"/>
                </a:solidFill>
              </a:rPr>
              <a:t>At the end of the Regional Workforce Managers overview the</a:t>
            </a:r>
            <a:r>
              <a:rPr lang="en-NZ" b="1" baseline="0" dirty="0" smtClean="0">
                <a:solidFill>
                  <a:srgbClr val="FF0000"/>
                </a:solidFill>
              </a:rPr>
              <a:t> Match Manager provides an overview of session 2</a:t>
            </a:r>
          </a:p>
          <a:p>
            <a:endParaRPr lang="en-NZ" b="1" baseline="0" dirty="0" smtClean="0">
              <a:solidFill>
                <a:srgbClr val="FF0000"/>
              </a:solidFill>
            </a:endParaRPr>
          </a:p>
          <a:p>
            <a:r>
              <a:rPr lang="en-NZ" b="1" baseline="0" dirty="0" smtClean="0">
                <a:solidFill>
                  <a:srgbClr val="FF0000"/>
                </a:solidFill>
              </a:rPr>
              <a:t>Introducing each FA Manager and outlining where each FA will meet before their tour</a:t>
            </a:r>
          </a:p>
          <a:p>
            <a:endParaRPr lang="en-NZ" b="1" baseline="0" dirty="0" smtClean="0">
              <a:solidFill>
                <a:srgbClr val="FF0000"/>
              </a:solidFill>
            </a:endParaRPr>
          </a:p>
          <a:p>
            <a:endParaRPr lang="en-NZ" b="1" baseline="0" dirty="0" smtClean="0">
              <a:solidFill>
                <a:srgbClr val="FF0000"/>
              </a:solidFill>
            </a:endParaRPr>
          </a:p>
        </p:txBody>
      </p:sp>
      <p:sp>
        <p:nvSpPr>
          <p:cNvPr id="4" name="Slide Number Placeholder 3"/>
          <p:cNvSpPr>
            <a:spLocks noGrp="1"/>
          </p:cNvSpPr>
          <p:nvPr>
            <p:ph type="sldNum" sz="quarter" idx="10"/>
          </p:nvPr>
        </p:nvSpPr>
        <p:spPr/>
        <p:txBody>
          <a:bodyPr/>
          <a:lstStyle/>
          <a:p>
            <a:fld id="{2BBC8E08-3953-F841-89A0-84BECEBC285E}" type="slidenum">
              <a:rPr lang="en-US" smtClean="0"/>
              <a:pPr/>
              <a:t>19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NZ"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NZ" b="0" dirty="0" smtClean="0"/>
              <a:t>We’re here to support you...</a:t>
            </a:r>
          </a:p>
          <a:p>
            <a:pPr marL="0" marR="0" indent="0" algn="l" defTabSz="457200" rtl="0" eaLnBrk="1" fontAlgn="auto" latinLnBrk="0" hangingPunct="1">
              <a:lnSpc>
                <a:spcPct val="100000"/>
              </a:lnSpc>
              <a:spcBef>
                <a:spcPts val="0"/>
              </a:spcBef>
              <a:spcAft>
                <a:spcPts val="0"/>
              </a:spcAft>
              <a:buClrTx/>
              <a:buSzTx/>
              <a:buFontTx/>
              <a:buNone/>
              <a:tabLst/>
              <a:defRPr/>
            </a:pPr>
            <a:endParaRPr lang="en-NZ" b="1" dirty="0" smtClean="0"/>
          </a:p>
          <a:p>
            <a:endParaRPr lang="en-NZ" dirty="0" smtClean="0">
              <a:solidFill>
                <a:srgbClr val="FF0000"/>
              </a:solidFill>
            </a:endParaRPr>
          </a:p>
          <a:p>
            <a:r>
              <a:rPr lang="en-NZ" b="1" dirty="0" smtClean="0">
                <a:solidFill>
                  <a:srgbClr val="FF0000"/>
                </a:solidFill>
              </a:rPr>
              <a:t>At the end of the Regional Workforce Managers overview the</a:t>
            </a:r>
            <a:r>
              <a:rPr lang="en-NZ" b="1" baseline="0" dirty="0" smtClean="0">
                <a:solidFill>
                  <a:srgbClr val="FF0000"/>
                </a:solidFill>
              </a:rPr>
              <a:t> Match Manager provides an overview of session 2</a:t>
            </a:r>
          </a:p>
          <a:p>
            <a:endParaRPr lang="en-NZ" b="1" baseline="0" dirty="0" smtClean="0">
              <a:solidFill>
                <a:srgbClr val="FF0000"/>
              </a:solidFill>
            </a:endParaRPr>
          </a:p>
          <a:p>
            <a:r>
              <a:rPr lang="en-NZ" b="1" baseline="0" dirty="0" smtClean="0">
                <a:solidFill>
                  <a:srgbClr val="FF0000"/>
                </a:solidFill>
              </a:rPr>
              <a:t>Introducing each FA Manager and outlining where each FA will meet before their tour</a:t>
            </a:r>
          </a:p>
          <a:p>
            <a:endParaRPr lang="en-NZ" b="1" baseline="0" dirty="0" smtClean="0">
              <a:solidFill>
                <a:srgbClr val="FF0000"/>
              </a:solidFill>
            </a:endParaRPr>
          </a:p>
          <a:p>
            <a:endParaRPr lang="en-NZ" b="1" baseline="0" dirty="0" smtClean="0">
              <a:solidFill>
                <a:srgbClr val="FF0000"/>
              </a:solidFill>
            </a:endParaRPr>
          </a:p>
        </p:txBody>
      </p:sp>
      <p:sp>
        <p:nvSpPr>
          <p:cNvPr id="4" name="Slide Number Placeholder 3"/>
          <p:cNvSpPr>
            <a:spLocks noGrp="1"/>
          </p:cNvSpPr>
          <p:nvPr>
            <p:ph type="sldNum" sz="quarter" idx="10"/>
          </p:nvPr>
        </p:nvSpPr>
        <p:spPr/>
        <p:txBody>
          <a:bodyPr/>
          <a:lstStyle/>
          <a:p>
            <a:fld id="{2BBC8E08-3953-F841-89A0-84BECEBC285E}" type="slidenum">
              <a:rPr lang="en-US" smtClean="0"/>
              <a:pPr/>
              <a:t>20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r>
              <a:rPr lang="en-NZ" dirty="0" smtClean="0"/>
              <a:t>After 2-3 minutes, get each table to stick all their post it notes on a wall</a:t>
            </a:r>
          </a:p>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21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22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3</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lvl="0"/>
            <a:r>
              <a:rPr lang="en-NZ" sz="1200" kern="1200" dirty="0" err="1" smtClean="0">
                <a:solidFill>
                  <a:schemeClr val="tx1"/>
                </a:solidFill>
                <a:latin typeface="+mn-lt"/>
                <a:ea typeface="+mn-ea"/>
                <a:cs typeface="+mn-cs"/>
              </a:rPr>
              <a:t>Mihi</a:t>
            </a:r>
            <a:r>
              <a:rPr lang="en-NZ" sz="1200" kern="1200" dirty="0" smtClean="0">
                <a:solidFill>
                  <a:schemeClr val="tx1"/>
                </a:solidFill>
                <a:latin typeface="+mn-lt"/>
                <a:ea typeface="+mn-ea"/>
                <a:cs typeface="+mn-cs"/>
              </a:rPr>
              <a:t> </a:t>
            </a:r>
          </a:p>
          <a:p>
            <a:pPr lvl="0"/>
            <a:endParaRPr lang="en-NZ" sz="1200" kern="1200" dirty="0" smtClean="0">
              <a:solidFill>
                <a:schemeClr val="tx1"/>
              </a:solidFill>
              <a:latin typeface="+mn-lt"/>
              <a:ea typeface="+mn-ea"/>
              <a:cs typeface="+mn-cs"/>
            </a:endParaRPr>
          </a:p>
          <a:p>
            <a:pPr lvl="0"/>
            <a:r>
              <a:rPr lang="en-NZ" sz="1200" kern="1200" dirty="0" smtClean="0">
                <a:solidFill>
                  <a:schemeClr val="tx1"/>
                </a:solidFill>
                <a:latin typeface="+mn-lt"/>
                <a:ea typeface="+mn-ea"/>
                <a:cs typeface="+mn-cs"/>
              </a:rPr>
              <a:t>Welcome, and thank you for your commitment, enthusiasm and time . It’s great to see us all come together with</a:t>
            </a:r>
            <a:r>
              <a:rPr lang="en-NZ" sz="1200" kern="1200" baseline="0" dirty="0" smtClean="0">
                <a:solidFill>
                  <a:schemeClr val="tx1"/>
                </a:solidFill>
                <a:latin typeface="+mn-lt"/>
                <a:ea typeface="+mn-ea"/>
                <a:cs typeface="+mn-cs"/>
              </a:rPr>
              <a:t> less than two weeks </a:t>
            </a:r>
            <a:r>
              <a:rPr lang="en-NZ" sz="1200" kern="1200" dirty="0" smtClean="0">
                <a:solidFill>
                  <a:schemeClr val="tx1"/>
                </a:solidFill>
                <a:latin typeface="+mn-lt"/>
                <a:ea typeface="+mn-ea"/>
                <a:cs typeface="+mn-cs"/>
              </a:rPr>
              <a:t>before the first game of RWC 2011. Right Here.....</a:t>
            </a:r>
          </a:p>
          <a:p>
            <a:pPr lvl="0"/>
            <a:endParaRPr lang="en-NZ" sz="1200" kern="1200" dirty="0" smtClean="0">
              <a:solidFill>
                <a:schemeClr val="tx1"/>
              </a:solidFill>
              <a:latin typeface="+mn-lt"/>
              <a:ea typeface="+mn-ea"/>
              <a:cs typeface="+mn-cs"/>
            </a:endParaRPr>
          </a:p>
          <a:p>
            <a:pPr lvl="0"/>
            <a:r>
              <a:rPr lang="en-NZ" sz="1200" kern="1200" baseline="0" dirty="0" smtClean="0">
                <a:solidFill>
                  <a:schemeClr val="tx1"/>
                </a:solidFill>
                <a:latin typeface="+mn-lt"/>
                <a:ea typeface="+mn-ea"/>
                <a:cs typeface="+mn-cs"/>
              </a:rPr>
              <a:t>Are we Ready!? </a:t>
            </a:r>
            <a:r>
              <a:rPr lang="en-NZ" sz="1200" kern="1200" dirty="0" smtClean="0">
                <a:solidFill>
                  <a:schemeClr val="tx1"/>
                </a:solidFill>
                <a:latin typeface="+mn-lt"/>
                <a:ea typeface="+mn-ea"/>
                <a:cs typeface="+mn-cs"/>
              </a:rPr>
              <a:t> </a:t>
            </a:r>
          </a:p>
          <a:p>
            <a:pPr lvl="0"/>
            <a:endParaRPr lang="en-NZ" dirty="0" smtClean="0"/>
          </a:p>
          <a:p>
            <a:pPr lvl="0"/>
            <a:r>
              <a:rPr lang="en-NZ" sz="1200" kern="1200" dirty="0" smtClean="0">
                <a:solidFill>
                  <a:schemeClr val="tx1"/>
                </a:solidFill>
                <a:latin typeface="+mn-lt"/>
                <a:ea typeface="+mn-ea"/>
                <a:cs typeface="+mn-cs"/>
              </a:rPr>
              <a:t>Thank-you for your commitment to reach the captains run our final destination before RWC 2011.  You all bring wealth of experience, knowledge and passion to the team. For some of us you</a:t>
            </a:r>
            <a:r>
              <a:rPr lang="en-NZ" sz="1200" kern="1200" baseline="0" dirty="0" smtClean="0">
                <a:solidFill>
                  <a:schemeClr val="tx1"/>
                </a:solidFill>
                <a:latin typeface="+mn-lt"/>
                <a:ea typeface="+mn-ea"/>
                <a:cs typeface="+mn-cs"/>
              </a:rPr>
              <a:t> may have just got on board. I welcome you to the team. </a:t>
            </a:r>
            <a:endParaRPr lang="en-NZ" sz="1200" kern="1200" dirty="0" smtClean="0">
              <a:solidFill>
                <a:schemeClr val="tx1"/>
              </a:solidFill>
              <a:latin typeface="+mn-lt"/>
              <a:ea typeface="+mn-ea"/>
              <a:cs typeface="+mn-cs"/>
            </a:endParaRPr>
          </a:p>
          <a:p>
            <a:pPr lvl="0"/>
            <a:endParaRPr lang="en-NZ" dirty="0" smtClean="0"/>
          </a:p>
          <a:p>
            <a:pPr lvl="0"/>
            <a:r>
              <a:rPr lang="en-NZ" dirty="0" smtClean="0"/>
              <a:t>You</a:t>
            </a:r>
            <a:r>
              <a:rPr lang="en-NZ" baseline="0" dirty="0" smtClean="0"/>
              <a:t> will have an experience of a like no other. The Rugby World Cup is the third biggest sporting event in the world, with an expected 100,000 visitors from a 127 different countries expected to visit New Zealand during the Tournament. </a:t>
            </a:r>
          </a:p>
          <a:p>
            <a:pPr lvl="0"/>
            <a:endParaRPr lang="en-NZ" baseline="0" dirty="0" smtClean="0"/>
          </a:p>
          <a:p>
            <a:pPr lvl="0"/>
            <a:r>
              <a:rPr lang="en-NZ" baseline="0" dirty="0" smtClean="0"/>
              <a:t>You are a critical part of Tournament delivery. You are the face of the Tournament. We will energise and inspire people to have a memorable experience while setting the bench mark for hosting the Rugby World Cup and showcasing our region and country. </a:t>
            </a:r>
          </a:p>
          <a:p>
            <a:pPr lvl="0"/>
            <a:endParaRPr lang="en-NZ"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2BBC8E08-3953-F841-89A0-84BECEBC285E}" type="slidenum">
              <a:rPr lang="en-US" smtClean="0"/>
              <a:pPr/>
              <a:t>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3885721" y="8686873"/>
            <a:ext cx="2972280" cy="4571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nchor="b"/>
          <a:lstStyle>
            <a:lvl1pPr defTabSz="966788" eaLnBrk="0" hangingPunct="0">
              <a:defRPr>
                <a:solidFill>
                  <a:schemeClr val="tx1"/>
                </a:solidFill>
                <a:latin typeface="Arial" charset="0"/>
                <a:ea typeface="MS PGothic" charset="0"/>
                <a:cs typeface="MS PGothic" charset="0"/>
              </a:defRPr>
            </a:lvl1pPr>
            <a:lvl2pPr marL="742950" indent="-285750" defTabSz="966788" eaLnBrk="0" hangingPunct="0">
              <a:defRPr>
                <a:solidFill>
                  <a:schemeClr val="tx1"/>
                </a:solidFill>
                <a:latin typeface="Arial" charset="0"/>
                <a:ea typeface="MS PGothic" charset="0"/>
                <a:cs typeface="MS PGothic" charset="0"/>
              </a:defRPr>
            </a:lvl2pPr>
            <a:lvl3pPr marL="1143000" indent="-228600" defTabSz="966788" eaLnBrk="0" hangingPunct="0">
              <a:defRPr>
                <a:solidFill>
                  <a:schemeClr val="tx1"/>
                </a:solidFill>
                <a:latin typeface="Arial" charset="0"/>
                <a:ea typeface="MS PGothic" charset="0"/>
                <a:cs typeface="MS PGothic" charset="0"/>
              </a:defRPr>
            </a:lvl3pPr>
            <a:lvl4pPr marL="1600200" indent="-228600" defTabSz="966788" eaLnBrk="0" hangingPunct="0">
              <a:defRPr>
                <a:solidFill>
                  <a:schemeClr val="tx1"/>
                </a:solidFill>
                <a:latin typeface="Arial" charset="0"/>
                <a:ea typeface="MS PGothic" charset="0"/>
                <a:cs typeface="MS PGothic" charset="0"/>
              </a:defRPr>
            </a:lvl4pPr>
            <a:lvl5pPr marL="2057400" indent="-228600" defTabSz="966788" eaLnBrk="0" hangingPunct="0">
              <a:defRPr>
                <a:solidFill>
                  <a:schemeClr val="tx1"/>
                </a:solidFill>
                <a:latin typeface="Arial" charset="0"/>
                <a:ea typeface="MS PGothic" charset="0"/>
                <a:cs typeface="MS PGothic" charset="0"/>
              </a:defRPr>
            </a:lvl5pPr>
            <a:lvl6pPr marL="2514600" indent="-228600" defTabSz="966788"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defTabSz="966788"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defTabSz="966788"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defTabSz="966788" eaLnBrk="0" fontAlgn="base" hangingPunct="0">
              <a:spcBef>
                <a:spcPct val="0"/>
              </a:spcBef>
              <a:spcAft>
                <a:spcPct val="0"/>
              </a:spcAft>
              <a:defRPr>
                <a:solidFill>
                  <a:schemeClr val="tx1"/>
                </a:solidFill>
                <a:latin typeface="Arial" charset="0"/>
                <a:ea typeface="MS PGothic" charset="0"/>
                <a:cs typeface="MS PGothic" charset="0"/>
              </a:defRPr>
            </a:lvl9pPr>
          </a:lstStyle>
          <a:p>
            <a:pPr algn="r"/>
            <a:fld id="{EFEB6BB0-247B-194E-9CCD-ACD20C3E7007}" type="slidenum">
              <a:rPr lang="en-NZ" sz="1200">
                <a:ea typeface="ヒラギノ角ゴ Pro W3" charset="0"/>
                <a:cs typeface="ヒラギノ角ゴ Pro W3" charset="0"/>
              </a:rPr>
              <a:pPr algn="r"/>
              <a:t>5</a:t>
            </a:fld>
            <a:endParaRPr lang="en-NZ" sz="1200">
              <a:ea typeface="ヒラギノ角ゴ Pro W3" charset="0"/>
              <a:cs typeface="ヒラギノ角ゴ Pro W3" charset="0"/>
            </a:endParaRPr>
          </a:p>
        </p:txBody>
      </p:sp>
      <p:sp>
        <p:nvSpPr>
          <p:cNvPr id="33795" name="Rectangle 2"/>
          <p:cNvSpPr>
            <a:spLocks noGrp="1" noRot="1" noChangeAspect="1" noChangeArrowheads="1" noTextEdit="1"/>
          </p:cNvSpPr>
          <p:nvPr>
            <p:ph type="sldImg"/>
          </p:nvPr>
        </p:nvSpPr>
        <p:spPr>
          <a:xfrm>
            <a:off x="952500" y="685800"/>
            <a:ext cx="4954588" cy="3429000"/>
          </a:xfrm>
          <a:ln/>
        </p:spPr>
      </p:sp>
      <p:sp>
        <p:nvSpPr>
          <p:cNvPr id="33796" name="Rectangle 3"/>
          <p:cNvSpPr>
            <a:spLocks noGrp="1" noChangeArrowheads="1"/>
          </p:cNvSpPr>
          <p:nvPr>
            <p:ph type="body" idx="1"/>
          </p:nvPr>
        </p:nvSpPr>
        <p:spPr>
          <a:xfrm>
            <a:off x="915041" y="4343436"/>
            <a:ext cx="5027920" cy="4114143"/>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32" tIns="45716" rIns="91432" bIns="45716"/>
          <a:lstStyle/>
          <a:p>
            <a:pPr lvl="0"/>
            <a:r>
              <a:rPr lang="en-NZ" sz="1200" kern="1200" baseline="0" dirty="0" smtClean="0">
                <a:solidFill>
                  <a:schemeClr val="tx1"/>
                </a:solidFill>
                <a:latin typeface="+mn-lt"/>
                <a:ea typeface="+mn-ea"/>
                <a:cs typeface="+mn-cs"/>
              </a:rPr>
              <a:t>The </a:t>
            </a:r>
            <a:r>
              <a:rPr lang="en-NZ" sz="1200" b="1" kern="1200" baseline="0" dirty="0" smtClean="0">
                <a:solidFill>
                  <a:schemeClr val="tx1"/>
                </a:solidFill>
                <a:latin typeface="+mn-lt"/>
                <a:ea typeface="+mn-ea"/>
                <a:cs typeface="+mn-cs"/>
              </a:rPr>
              <a:t>purpose </a:t>
            </a:r>
            <a:r>
              <a:rPr lang="en-NZ" sz="1200" kern="1200" baseline="0" dirty="0" smtClean="0">
                <a:solidFill>
                  <a:schemeClr val="tx1"/>
                </a:solidFill>
                <a:latin typeface="+mn-lt"/>
                <a:ea typeface="+mn-ea"/>
                <a:cs typeface="+mn-cs"/>
              </a:rPr>
              <a:t>of the captains run is to ensure we are all fully prepared for our first shift. It is an opportunity to familiarise yourself with your working environment and who you may be working alongside. This is a chance to ask your functional area manager or team leader any questions you may have. So on your first shift you will know exactly where to check-in and what is expected of you during your shift.</a:t>
            </a:r>
          </a:p>
          <a:p>
            <a:pPr lvl="0"/>
            <a:endParaRPr lang="en-NZ" sz="1200" kern="1200" baseline="0" dirty="0" smtClean="0">
              <a:solidFill>
                <a:schemeClr val="tx1"/>
              </a:solidFill>
              <a:latin typeface="+mn-lt"/>
              <a:ea typeface="+mn-ea"/>
              <a:cs typeface="+mn-cs"/>
            </a:endParaRPr>
          </a:p>
          <a:p>
            <a:pPr marL="228600" lvl="0" indent="-228600">
              <a:buFont typeface="+mj-lt"/>
              <a:buNone/>
            </a:pPr>
            <a:r>
              <a:rPr lang="en-NZ" sz="1200" b="1" kern="1200" baseline="0" dirty="0" smtClean="0">
                <a:solidFill>
                  <a:schemeClr val="tx1"/>
                </a:solidFill>
                <a:latin typeface="+mn-lt"/>
                <a:ea typeface="+mn-ea"/>
                <a:cs typeface="+mn-cs"/>
              </a:rPr>
              <a:t>House keeping </a:t>
            </a:r>
            <a:r>
              <a:rPr lang="en-NZ" sz="1200" kern="1200" baseline="0" dirty="0" smtClean="0">
                <a:solidFill>
                  <a:schemeClr val="tx1"/>
                </a:solidFill>
                <a:latin typeface="+mn-lt"/>
                <a:ea typeface="+mn-ea"/>
                <a:cs typeface="+mn-cs"/>
              </a:rPr>
              <a:t>-  </a:t>
            </a:r>
          </a:p>
          <a:p>
            <a:pPr lvl="0"/>
            <a:endParaRPr lang="en-NZ" sz="1200" kern="1200" baseline="0" dirty="0" smtClean="0">
              <a:solidFill>
                <a:schemeClr val="tx1"/>
              </a:solidFill>
              <a:latin typeface="+mn-lt"/>
              <a:ea typeface="+mn-ea"/>
              <a:cs typeface="+mn-cs"/>
            </a:endParaRPr>
          </a:p>
          <a:p>
            <a:pPr lvl="0"/>
            <a:r>
              <a:rPr lang="en-NZ" sz="1200" b="1" kern="1200" baseline="0" dirty="0" smtClean="0">
                <a:solidFill>
                  <a:schemeClr val="tx1"/>
                </a:solidFill>
                <a:latin typeface="+mn-lt"/>
                <a:ea typeface="+mn-ea"/>
                <a:cs typeface="+mn-cs"/>
              </a:rPr>
              <a:t>Structure for today</a:t>
            </a:r>
          </a:p>
          <a:p>
            <a:pPr lvl="0"/>
            <a:r>
              <a:rPr lang="en-NZ" sz="1200" kern="1200" baseline="0" dirty="0" smtClean="0">
                <a:solidFill>
                  <a:schemeClr val="tx1"/>
                </a:solidFill>
                <a:latin typeface="+mn-lt"/>
                <a:ea typeface="+mn-ea"/>
                <a:cs typeface="+mn-cs"/>
              </a:rPr>
              <a:t>There are two parts to this session. The second session will lead by your Functional Area Manager </a:t>
            </a:r>
          </a:p>
          <a:p>
            <a:pPr lvl="0"/>
            <a:endParaRPr lang="en-NZ" sz="1200" kern="1200" baseline="0" dirty="0" smtClean="0">
              <a:solidFill>
                <a:schemeClr val="tx1"/>
              </a:solidFill>
              <a:latin typeface="+mn-lt"/>
              <a:ea typeface="+mn-ea"/>
              <a:cs typeface="+mn-cs"/>
            </a:endParaRPr>
          </a:p>
          <a:p>
            <a:pPr lvl="0"/>
            <a:r>
              <a:rPr lang="en-NZ" sz="1200" kern="1200" baseline="0" dirty="0" smtClean="0">
                <a:solidFill>
                  <a:schemeClr val="tx1"/>
                </a:solidFill>
                <a:latin typeface="+mn-lt"/>
                <a:ea typeface="+mn-ea"/>
                <a:cs typeface="+mn-cs"/>
              </a:rPr>
              <a:t>During the first session you will meet our Match Manager, Team and Guest Speaker. </a:t>
            </a:r>
          </a:p>
          <a:p>
            <a:pPr lvl="0"/>
            <a:r>
              <a:rPr lang="en-NZ" sz="1200" kern="1200" baseline="0" dirty="0" smtClean="0">
                <a:solidFill>
                  <a:schemeClr val="tx1"/>
                </a:solidFill>
                <a:latin typeface="+mn-lt"/>
                <a:ea typeface="+mn-ea"/>
                <a:cs typeface="+mn-cs"/>
              </a:rPr>
              <a:t>You will gain an understanding of how to help keep you, your team mates and the public safe during each match.</a:t>
            </a:r>
          </a:p>
          <a:p>
            <a:pPr lvl="0"/>
            <a:r>
              <a:rPr lang="en-NZ" sz="1200" kern="1200" baseline="0" dirty="0" smtClean="0">
                <a:solidFill>
                  <a:schemeClr val="tx1"/>
                </a:solidFill>
                <a:latin typeface="+mn-lt"/>
                <a:ea typeface="+mn-ea"/>
                <a:cs typeface="+mn-cs"/>
              </a:rPr>
              <a:t>You will also gain an understanding of accreditation processes and learn some vital information to ensure your are prepared for your first shift</a:t>
            </a:r>
          </a:p>
          <a:p>
            <a:pPr lvl="0"/>
            <a:endParaRPr lang="en-NZ" sz="1200" kern="1200" baseline="0" dirty="0" smtClean="0">
              <a:solidFill>
                <a:schemeClr val="tx1"/>
              </a:solidFill>
              <a:latin typeface="+mn-lt"/>
              <a:ea typeface="+mn-ea"/>
              <a:cs typeface="+mn-cs"/>
            </a:endParaRPr>
          </a:p>
          <a:p>
            <a:pPr lvl="0"/>
            <a:r>
              <a:rPr lang="en-NZ" sz="1200" kern="1200" baseline="0" dirty="0" smtClean="0">
                <a:solidFill>
                  <a:schemeClr val="tx1"/>
                </a:solidFill>
                <a:latin typeface="+mn-lt"/>
                <a:ea typeface="+mn-ea"/>
                <a:cs typeface="+mn-cs"/>
              </a:rPr>
              <a:t>After a 10 minute break you will move into your functional area for the venue tour and functional area specific content lead by your Functional Area Manager.</a:t>
            </a:r>
          </a:p>
          <a:p>
            <a:pPr lvl="0"/>
            <a:endParaRPr lang="en-NZ" sz="1200" kern="1200" baseline="0" dirty="0" smtClean="0">
              <a:solidFill>
                <a:schemeClr val="tx1"/>
              </a:solidFill>
              <a:latin typeface="+mn-lt"/>
              <a:ea typeface="+mn-ea"/>
              <a:cs typeface="+mn-cs"/>
            </a:endParaRPr>
          </a:p>
          <a:p>
            <a:pPr lvl="0"/>
            <a:r>
              <a:rPr lang="en-NZ" sz="1200" b="1" kern="1200" baseline="0" dirty="0" smtClean="0">
                <a:solidFill>
                  <a:schemeClr val="tx1"/>
                </a:solidFill>
                <a:latin typeface="+mn-lt"/>
                <a:ea typeface="+mn-ea"/>
                <a:cs typeface="+mn-cs"/>
              </a:rPr>
              <a:t>I would now like to introduce you to our Match Manager – </a:t>
            </a:r>
          </a:p>
          <a:p>
            <a:pPr lvl="0"/>
            <a:r>
              <a:rPr lang="en-NZ" sz="1200" kern="1200" baseline="0" dirty="0" smtClean="0">
                <a:solidFill>
                  <a:schemeClr val="tx1"/>
                </a:solidFill>
                <a:latin typeface="+mn-lt"/>
                <a:ea typeface="+mn-ea"/>
                <a:cs typeface="+mn-cs"/>
              </a:rPr>
              <a:t>There is an enormous amount of preparation and logistics involved in delivering a Tournament like Rugby World Cup 2011.</a:t>
            </a:r>
          </a:p>
          <a:p>
            <a:pPr lvl="0"/>
            <a:r>
              <a:rPr lang="en-NZ" sz="1200" kern="1200" baseline="0" dirty="0" smtClean="0">
                <a:solidFill>
                  <a:schemeClr val="tx1"/>
                </a:solidFill>
                <a:latin typeface="+mn-lt"/>
                <a:ea typeface="+mn-ea"/>
                <a:cs typeface="+mn-cs"/>
              </a:rPr>
              <a:t>At each stadium, we have a Match Manager who is responsible for ensuring all the jig-saw pieces come together. Lets put our hands together for our MM...</a:t>
            </a:r>
          </a:p>
          <a:p>
            <a:pPr lvl="0"/>
            <a:r>
              <a:rPr lang="en-NZ" sz="1200" kern="1200" baseline="0" dirty="0" smtClean="0">
                <a:solidFill>
                  <a:schemeClr val="tx1"/>
                </a:solidFill>
                <a:latin typeface="+mn-lt"/>
                <a:ea typeface="+mn-ea"/>
                <a:cs typeface="+mn-cs"/>
              </a:rPr>
              <a: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The Match Manager introduces their</a:t>
            </a:r>
            <a:r>
              <a:rPr lang="en-NZ" baseline="0" dirty="0" smtClean="0"/>
              <a:t> team (FA Managers) and outlines their role and vision for games played at the Match Venue. </a:t>
            </a:r>
          </a:p>
          <a:p>
            <a:endParaRPr lang="en-NZ" baseline="0" dirty="0" smtClean="0"/>
          </a:p>
          <a:p>
            <a:r>
              <a:rPr lang="en-NZ" b="1" baseline="0" dirty="0" smtClean="0"/>
              <a:t>The Match Manager introduce the Guest Speaker. </a:t>
            </a:r>
            <a:endParaRPr lang="en-NZ" b="1"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We</a:t>
            </a:r>
            <a:r>
              <a:rPr lang="en-NZ" baseline="0" dirty="0" smtClean="0"/>
              <a:t> are all responsible for keeping each other and the public safe during the Tournament. I would like to introduce XXXX   who is going to provide you with a venue specific briefing which includes health and safety, evacuation procedures and Public first aid. </a:t>
            </a:r>
          </a:p>
          <a:p>
            <a:endParaRPr lang="en-NZ" baseline="0" dirty="0" smtClean="0"/>
          </a:p>
          <a:p>
            <a:r>
              <a:rPr lang="en-NZ" baseline="0" dirty="0" smtClean="0"/>
              <a:t>Please put your hands together for Keith Parker. </a:t>
            </a:r>
          </a:p>
          <a:p>
            <a:endParaRPr lang="en-NZ" baseline="0" dirty="0" smtClean="0"/>
          </a:p>
          <a:p>
            <a:r>
              <a:rPr lang="en-NZ" b="1" baseline="0" dirty="0" smtClean="0"/>
              <a:t>After briefing</a:t>
            </a:r>
          </a:p>
          <a:p>
            <a:r>
              <a:rPr lang="en-NZ" baseline="0" dirty="0" smtClean="0"/>
              <a:t>Based on what you have heard. I want you to talk to the people around you to discuss how you’d deal with each scenario I give you. You have 30 seconds</a:t>
            </a:r>
          </a:p>
          <a:p>
            <a:r>
              <a:rPr lang="en-NZ" baseline="0" dirty="0" smtClean="0"/>
              <a:t>There is a fire in the stadium</a:t>
            </a:r>
          </a:p>
          <a:p>
            <a:r>
              <a:rPr lang="en-NZ" baseline="0" dirty="0" smtClean="0"/>
              <a:t>Water is flooding from the toilets</a:t>
            </a:r>
          </a:p>
          <a:p>
            <a:r>
              <a:rPr lang="en-NZ" baseline="0" dirty="0" smtClean="0"/>
              <a:t>A man has collapsed in front of you</a:t>
            </a:r>
          </a:p>
          <a:p>
            <a:r>
              <a:rPr lang="en-NZ" dirty="0" smtClean="0"/>
              <a:t>Members</a:t>
            </a:r>
            <a:r>
              <a:rPr lang="en-NZ" baseline="0" dirty="0" smtClean="0"/>
              <a:t> of the public are slipping and sliding down the stairs</a:t>
            </a:r>
          </a:p>
          <a:p>
            <a:r>
              <a:rPr lang="en-NZ" baseline="0" dirty="0" smtClean="0"/>
              <a:t>The beer is not cold</a:t>
            </a:r>
          </a:p>
          <a:p>
            <a:endParaRPr lang="en-NZ" baseline="0" dirty="0" smtClean="0"/>
          </a:p>
          <a:p>
            <a:r>
              <a:rPr lang="en-NZ" baseline="0" dirty="0" smtClean="0"/>
              <a:t>If you have any questions around any of these scenarios. Please bring these up with your functional area manager. It is important that you feel confident to be able to deal with any situation you are faced with. Remember to stay calm. </a:t>
            </a:r>
          </a:p>
          <a:p>
            <a:endParaRPr lang="en-NZ" baseline="0" dirty="0" smtClean="0"/>
          </a:p>
          <a:p>
            <a:endParaRPr lang="en-NZ" baseline="0" dirty="0" smtClean="0"/>
          </a:p>
        </p:txBody>
      </p:sp>
      <p:sp>
        <p:nvSpPr>
          <p:cNvPr id="4" name="Slide Number Placeholder 3"/>
          <p:cNvSpPr>
            <a:spLocks noGrp="1"/>
          </p:cNvSpPr>
          <p:nvPr>
            <p:ph type="sldNum" sz="quarter" idx="10"/>
          </p:nvPr>
        </p:nvSpPr>
        <p:spPr/>
        <p:txBody>
          <a:bodyPr/>
          <a:lstStyle/>
          <a:p>
            <a:fld id="{2BBC8E08-3953-F841-89A0-84BECEBC285E}" type="slidenum">
              <a:rPr lang="en-US" smtClean="0"/>
              <a:pPr/>
              <a:t>15</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16</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b="1" dirty="0" smtClean="0"/>
              <a:t>The Match Manager</a:t>
            </a:r>
            <a:r>
              <a:rPr lang="en-NZ" b="1" baseline="0" dirty="0" smtClean="0"/>
              <a:t> and MC thank the Guest Speaker</a:t>
            </a:r>
          </a:p>
          <a:p>
            <a:endParaRPr lang="en-NZ" b="1" baseline="0" dirty="0" smtClean="0"/>
          </a:p>
          <a:p>
            <a:r>
              <a:rPr lang="en-NZ" b="1" baseline="0" dirty="0" smtClean="0"/>
              <a:t>Highlight any insights </a:t>
            </a:r>
          </a:p>
          <a:p>
            <a:endParaRPr lang="en-NZ" b="1" baseline="0" dirty="0" smtClean="0"/>
          </a:p>
          <a:p>
            <a:r>
              <a:rPr lang="en-NZ" b="1" baseline="0" dirty="0" smtClean="0"/>
              <a:t>Conclude - </a:t>
            </a:r>
            <a:r>
              <a:rPr lang="en-NZ" b="0" baseline="0" dirty="0" smtClean="0"/>
              <a:t>these sessions are happening all around New Zealand to ensure that their is a national consistency around the country. We are fortunate to have 6000 Team 2011 representatives and a stadium of 4 million who are all passionate and committed to providing a great experience to all those involved. </a:t>
            </a:r>
          </a:p>
          <a:p>
            <a:endParaRPr lang="en-NZ" b="0" baseline="0" dirty="0" smtClean="0"/>
          </a:p>
          <a:p>
            <a:r>
              <a:rPr lang="en-NZ" b="0" baseline="0" dirty="0" smtClean="0"/>
              <a:t>Each interaction we have could be the difference in providing that spark in someone’s experience in your region and New Zealand. </a:t>
            </a:r>
          </a:p>
          <a:p>
            <a:endParaRPr lang="en-NZ" b="0" baseline="0" dirty="0" smtClean="0"/>
          </a:p>
          <a:p>
            <a:endParaRPr lang="en-NZ" b="0"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17</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NZ" dirty="0" smtClean="0"/>
              <a:t>I would like to introduce you to our Regional Workforce Manager</a:t>
            </a:r>
            <a:r>
              <a:rPr lang="en-NZ" baseline="0" dirty="0" smtClean="0"/>
              <a:t> for an overview of how to prepare for your first shift.</a:t>
            </a:r>
          </a:p>
          <a:p>
            <a:endParaRPr lang="en-NZ" baseline="0" dirty="0" smtClean="0"/>
          </a:p>
          <a:p>
            <a:r>
              <a:rPr lang="en-NZ" baseline="0" dirty="0" smtClean="0"/>
              <a:t>Please put your hands together for their amazing job they’ve done in preparing us all for our first shift. </a:t>
            </a:r>
            <a:endParaRPr lang="en-NZ" dirty="0"/>
          </a:p>
        </p:txBody>
      </p:sp>
      <p:sp>
        <p:nvSpPr>
          <p:cNvPr id="4" name="Slide Number Placeholder 3"/>
          <p:cNvSpPr>
            <a:spLocks noGrp="1"/>
          </p:cNvSpPr>
          <p:nvPr>
            <p:ph type="sldNum" sz="quarter" idx="10"/>
          </p:nvPr>
        </p:nvSpPr>
        <p:spPr/>
        <p:txBody>
          <a:bodyPr/>
          <a:lstStyle/>
          <a:p>
            <a:fld id="{2BBC8E08-3953-F841-89A0-84BECEBC285E}" type="slidenum">
              <a:rPr lang="en-US" smtClean="0"/>
              <a:pPr/>
              <a:t>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42390" y="1064261"/>
            <a:ext cx="5474970" cy="662939"/>
          </a:xfrm>
        </p:spPr>
        <p:txBody>
          <a:bodyPr/>
          <a:lstStyle/>
          <a:p>
            <a:r>
              <a:rPr lang="en-AU" smtClean="0"/>
              <a:t>Click to edit Master title style</a:t>
            </a:r>
            <a:endParaRPr lang="en-US"/>
          </a:p>
        </p:txBody>
      </p:sp>
      <p:sp>
        <p:nvSpPr>
          <p:cNvPr id="3" name="Subtitle 2"/>
          <p:cNvSpPr>
            <a:spLocks noGrp="1"/>
          </p:cNvSpPr>
          <p:nvPr>
            <p:ph type="subTitle" idx="1"/>
          </p:nvPr>
        </p:nvSpPr>
        <p:spPr>
          <a:xfrm>
            <a:off x="1129030" y="2339340"/>
            <a:ext cx="69342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38352" y="1062342"/>
            <a:ext cx="7467600" cy="746442"/>
          </a:xfrm>
        </p:spPr>
        <p:txBody>
          <a:bodyPr/>
          <a:lstStyle>
            <a:lvl1pPr>
              <a:defRPr b="1"/>
            </a:lvl1pPr>
          </a:lstStyle>
          <a:p>
            <a:r>
              <a:rPr lang="en-AU" smtClean="0"/>
              <a:t>Click to edit Master title style</a:t>
            </a:r>
            <a:endParaRPr lang="en-US"/>
          </a:p>
        </p:txBody>
      </p:sp>
      <p:sp>
        <p:nvSpPr>
          <p:cNvPr id="3" name="Content Placeholder 2"/>
          <p:cNvSpPr>
            <a:spLocks noGrp="1"/>
          </p:cNvSpPr>
          <p:nvPr>
            <p:ph idx="1"/>
          </p:nvPr>
        </p:nvSpPr>
        <p:spPr>
          <a:xfrm>
            <a:off x="965200" y="2260601"/>
            <a:ext cx="6502400" cy="3543299"/>
          </a:xfrm>
        </p:spPr>
        <p:txBody>
          <a:bodyPr/>
          <a:lstStyle>
            <a:lvl1pPr>
              <a:lnSpc>
                <a:spcPct val="114000"/>
              </a:lnSpc>
              <a:defRPr/>
            </a:lvl1pPr>
            <a:lvl2pPr>
              <a:lnSpc>
                <a:spcPct val="114000"/>
              </a:lnSpc>
              <a:defRPr/>
            </a:lvl2pPr>
            <a:lvl3pPr>
              <a:lnSpc>
                <a:spcPct val="114000"/>
              </a:lnSpc>
              <a:defRPr/>
            </a:lvl3pPr>
            <a:lvl4pPr>
              <a:lnSpc>
                <a:spcPct val="114000"/>
              </a:lnSpc>
              <a:defRPr/>
            </a:lvl4pPr>
            <a:lvl5pPr>
              <a:lnSpc>
                <a:spcPct val="114000"/>
              </a:lnSpc>
              <a:defRPr/>
            </a:lvl5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2" name="Picture 1" descr="Background_Blue.jpg"/>
          <p:cNvPicPr>
            <a:picLocks noChangeAspect="1"/>
          </p:cNvPicPr>
          <p:nvPr userDrawn="1"/>
        </p:nvPicPr>
        <p:blipFill>
          <a:blip r:embed="rId2" cstate="email"/>
          <a:stretch>
            <a:fillRect/>
          </a:stretch>
        </p:blipFill>
        <p:spPr>
          <a:xfrm>
            <a:off x="0" y="-50800"/>
            <a:ext cx="9906000" cy="6908800"/>
          </a:xfrm>
          <a:prstGeom prst="rect">
            <a:avLst/>
          </a:prstGeom>
          <a:effectLst>
            <a:outerShdw blurRad="50800" dist="38100" dir="2700000" algn="br">
              <a:srgbClr val="000000">
                <a:alpha val="43000"/>
              </a:srgbClr>
            </a:outerShdw>
          </a:effectLst>
        </p:spPr>
      </p:pic>
      <p:sp>
        <p:nvSpPr>
          <p:cNvPr id="3" name="Title Placeholder 1"/>
          <p:cNvSpPr>
            <a:spLocks noGrp="1"/>
          </p:cNvSpPr>
          <p:nvPr>
            <p:ph type="title"/>
          </p:nvPr>
        </p:nvSpPr>
        <p:spPr>
          <a:xfrm>
            <a:off x="948208" y="1025834"/>
            <a:ext cx="6502400" cy="779462"/>
          </a:xfrm>
          <a:prstGeom prst="rect">
            <a:avLst/>
          </a:prstGeom>
        </p:spPr>
        <p:txBody>
          <a:bodyPr vert="horz" lIns="91440" tIns="45720" rIns="91440" bIns="45720" rtlCol="0" anchor="ctr">
            <a:normAutofit/>
          </a:bodyPr>
          <a:lstStyle>
            <a:lvl1pPr>
              <a:defRPr>
                <a:solidFill>
                  <a:schemeClr val="bg1"/>
                </a:solidFill>
              </a:defRPr>
            </a:lvl1pPr>
          </a:lstStyle>
          <a:p>
            <a:r>
              <a:rPr lang="en-US" dirty="0" smtClean="0"/>
              <a:t>Click to edit Master title style</a:t>
            </a:r>
            <a:endParaRPr lang="en-US" dirty="0"/>
          </a:p>
        </p:txBody>
      </p:sp>
      <p:sp>
        <p:nvSpPr>
          <p:cNvPr id="4" name="Text Placeholder 2"/>
          <p:cNvSpPr>
            <a:spLocks noGrp="1"/>
          </p:cNvSpPr>
          <p:nvPr>
            <p:ph idx="1"/>
          </p:nvPr>
        </p:nvSpPr>
        <p:spPr>
          <a:xfrm>
            <a:off x="965200" y="2146301"/>
            <a:ext cx="6502400" cy="3543299"/>
          </a:xfrm>
          <a:prstGeom prst="rect">
            <a:avLst/>
          </a:prstGeom>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Tree>
    <p:extLst>
      <p:ext uri="{BB962C8B-B14F-4D97-AF65-F5344CB8AC3E}">
        <p14:creationId xmlns="" xmlns:p14="http://schemas.microsoft.com/office/powerpoint/2010/main" val="310677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742950" y="6553200"/>
            <a:ext cx="2063750" cy="228600"/>
          </a:xfrm>
          <a:prstGeom prst="rect">
            <a:avLst/>
          </a:prstGeom>
        </p:spPr>
        <p:txBody>
          <a:bodyPr/>
          <a:lstStyle>
            <a:lvl1pPr>
              <a:defRPr>
                <a:ea typeface="MS PGothic" charset="0"/>
                <a:cs typeface="MS PGothic" charset="0"/>
              </a:defRPr>
            </a:lvl1pPr>
          </a:lstStyle>
          <a:p>
            <a:fld id="{48620D1E-FCA7-6B4E-8353-7E49966530BC}" type="datetimeFigureOut">
              <a:rPr lang="en-US"/>
              <a:pPr/>
              <a:t>8/29/2011</a:t>
            </a:fld>
            <a:endParaRPr lang="en-US"/>
          </a:p>
        </p:txBody>
      </p:sp>
      <p:sp>
        <p:nvSpPr>
          <p:cNvPr id="3" name="Footer Placeholder 4"/>
          <p:cNvSpPr>
            <a:spLocks noGrp="1"/>
          </p:cNvSpPr>
          <p:nvPr>
            <p:ph type="ftr" sz="quarter" idx="11"/>
          </p:nvPr>
        </p:nvSpPr>
        <p:spPr>
          <a:xfrm>
            <a:off x="2896130" y="6553200"/>
            <a:ext cx="2818739" cy="228600"/>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8279078" y="6553200"/>
            <a:ext cx="1296723" cy="228600"/>
          </a:xfrm>
          <a:prstGeom prst="rect">
            <a:avLst/>
          </a:prstGeom>
        </p:spPr>
        <p:txBody>
          <a:bodyPr/>
          <a:lstStyle>
            <a:lvl1pPr>
              <a:defRPr/>
            </a:lvl1pPr>
          </a:lstStyle>
          <a:p>
            <a:fld id="{3BCBE136-E772-BF4F-BE51-F54E43FA472A}" type="slidenum">
              <a:rPr lang="en-US"/>
              <a:pPr/>
              <a:t>‹#›</a:t>
            </a:fld>
            <a:endParaRPr lang="en-US"/>
          </a:p>
        </p:txBody>
      </p:sp>
    </p:spTree>
    <p:extLst>
      <p:ext uri="{BB962C8B-B14F-4D97-AF65-F5344CB8AC3E}">
        <p14:creationId xmlns="" xmlns:p14="http://schemas.microsoft.com/office/powerpoint/2010/main" val="3224559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441112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21981368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2.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Background_White.jpg"/>
          <p:cNvPicPr>
            <a:picLocks/>
          </p:cNvPicPr>
          <p:nvPr userDrawn="1"/>
        </p:nvPicPr>
        <p:blipFill>
          <a:blip r:embed="rId7" cstate="email"/>
          <a:stretch>
            <a:fillRect/>
          </a:stretch>
        </p:blipFill>
        <p:spPr>
          <a:xfrm>
            <a:off x="0" y="1"/>
            <a:ext cx="9906000" cy="6857999"/>
          </a:xfrm>
          <a:prstGeom prst="rect">
            <a:avLst/>
          </a:prstGeom>
          <a:effectLst>
            <a:outerShdw blurRad="50800" dist="38100" dir="2700000" algn="br">
              <a:srgbClr val="000000">
                <a:alpha val="43000"/>
              </a:srgbClr>
            </a:outerShdw>
          </a:effectLst>
        </p:spPr>
      </p:pic>
      <p:sp>
        <p:nvSpPr>
          <p:cNvPr id="2" name="Title Placeholder 1"/>
          <p:cNvSpPr>
            <a:spLocks noGrp="1"/>
          </p:cNvSpPr>
          <p:nvPr>
            <p:ph type="title"/>
          </p:nvPr>
        </p:nvSpPr>
        <p:spPr>
          <a:xfrm>
            <a:off x="961856" y="998538"/>
            <a:ext cx="6502400" cy="77946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965200" y="2146301"/>
            <a:ext cx="6502400" cy="354329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69" r:id="rId5"/>
  </p:sldLayoutIdLst>
  <p:txStyles>
    <p:titleStyle>
      <a:lvl1pPr algn="l" defTabSz="457200" rtl="0" eaLnBrk="1" latinLnBrk="0" hangingPunct="1">
        <a:spcBef>
          <a:spcPct val="0"/>
        </a:spcBef>
        <a:buNone/>
        <a:defRPr sz="3200" kern="1200">
          <a:solidFill>
            <a:srgbClr val="0192B8"/>
          </a:solidFill>
          <a:latin typeface="Arial" pitchFamily="34" charset="0"/>
          <a:ea typeface="+mj-ea"/>
          <a:cs typeface="Arial" pitchFamily="34" charset="0"/>
        </a:defRPr>
      </a:lvl1pPr>
    </p:titleStyle>
    <p:bodyStyle>
      <a:lvl1pPr marL="342900" indent="-342900" algn="l" defTabSz="457200" rtl="0" eaLnBrk="1" latinLnBrk="0" hangingPunct="1">
        <a:spcBef>
          <a:spcPct val="20000"/>
        </a:spcBef>
        <a:buFont typeface="Arial"/>
        <a:buChar char="•"/>
        <a:defRPr sz="2800" kern="1200">
          <a:solidFill>
            <a:schemeClr val="tx1"/>
          </a:solidFill>
          <a:latin typeface="Arial" pitchFamily="34" charset="0"/>
          <a:ea typeface="+mn-ea"/>
          <a:cs typeface="Arial" pitchFamily="34" charset="0"/>
        </a:defRPr>
      </a:lvl1pPr>
      <a:lvl2pPr marL="742950" indent="-285750" algn="l" defTabSz="457200" rtl="0" eaLnBrk="1" latinLnBrk="0" hangingPunct="1">
        <a:spcBef>
          <a:spcPct val="20000"/>
        </a:spcBef>
        <a:buFont typeface="Arial"/>
        <a:buChar char="–"/>
        <a:defRPr sz="2400" kern="1200">
          <a:solidFill>
            <a:schemeClr val="tx1"/>
          </a:solidFill>
          <a:latin typeface="Arial" pitchFamily="34" charset="0"/>
          <a:ea typeface="+mn-ea"/>
          <a:cs typeface="Arial" pitchFamily="34" charset="0"/>
        </a:defRPr>
      </a:lvl2pPr>
      <a:lvl3pPr marL="1143000" indent="-228600" algn="l" defTabSz="457200" rtl="0" eaLnBrk="1" latinLnBrk="0" hangingPunct="1">
        <a:spcBef>
          <a:spcPct val="20000"/>
        </a:spcBef>
        <a:buFont typeface="Arial"/>
        <a:buChar char="•"/>
        <a:defRPr sz="2000" kern="1200">
          <a:solidFill>
            <a:schemeClr val="tx1"/>
          </a:solidFill>
          <a:latin typeface="Arial" pitchFamily="34" charset="0"/>
          <a:ea typeface="+mn-ea"/>
          <a:cs typeface="Arial"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_Blue.jpg"/>
          <p:cNvPicPr>
            <a:picLocks noChangeAspect="1"/>
          </p:cNvPicPr>
          <p:nvPr userDrawn="1"/>
        </p:nvPicPr>
        <p:blipFill>
          <a:blip r:embed="rId3" cstate="email"/>
          <a:stretch>
            <a:fillRect/>
          </a:stretch>
        </p:blipFill>
        <p:spPr>
          <a:xfrm>
            <a:off x="0" y="-50800"/>
            <a:ext cx="9906000" cy="6908800"/>
          </a:xfrm>
          <a:prstGeom prst="rect">
            <a:avLst/>
          </a:prstGeom>
          <a:effectLst>
            <a:outerShdw blurRad="50800" dist="38100" dir="2700000" algn="br">
              <a:srgbClr val="000000">
                <a:alpha val="43000"/>
              </a:srgbClr>
            </a:outerShdw>
          </a:effectLst>
        </p:spPr>
      </p:pic>
      <p:sp>
        <p:nvSpPr>
          <p:cNvPr id="11" name="Title Placeholder 1"/>
          <p:cNvSpPr txBox="1">
            <a:spLocks/>
          </p:cNvSpPr>
          <p:nvPr userDrawn="1"/>
        </p:nvSpPr>
        <p:spPr>
          <a:xfrm>
            <a:off x="770784" y="998538"/>
            <a:ext cx="6502400" cy="779462"/>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bg1"/>
                </a:solidFill>
                <a:latin typeface="+mj-lt"/>
                <a:ea typeface="+mj-ea"/>
                <a:cs typeface="+mj-cs"/>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2640032896"/>
      </p:ext>
    </p:extLst>
  </p:cSld>
  <p:clrMap bg1="lt1" tx1="dk1" bg2="lt2" tx2="dk2" accent1="accent1" accent2="accent2" accent3="accent3" accent4="accent4" accent5="accent5" accent6="accent6" hlink="hlink" folHlink="folHlink"/>
  <p:sldLayoutIdLst>
    <p:sldLayoutId id="214748365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Background_Blue.jpg"/>
          <p:cNvPicPr>
            <a:picLocks noChangeAspect="1"/>
          </p:cNvPicPr>
          <p:nvPr userDrawn="1"/>
        </p:nvPicPr>
        <p:blipFill>
          <a:blip r:embed="rId3" cstate="email"/>
          <a:stretch>
            <a:fillRect/>
          </a:stretch>
        </p:blipFill>
        <p:spPr>
          <a:xfrm>
            <a:off x="0" y="0"/>
            <a:ext cx="9906000" cy="6858000"/>
          </a:xfrm>
          <a:prstGeom prst="rect">
            <a:avLst/>
          </a:prstGeom>
          <a:effectLst>
            <a:outerShdw blurRad="50800" dist="38100" dir="2700000" algn="br">
              <a:srgbClr val="000000">
                <a:alpha val="43000"/>
              </a:srgbClr>
            </a:outerShdw>
          </a:effectLst>
        </p:spPr>
      </p:pic>
    </p:spTree>
    <p:extLst>
      <p:ext uri="{BB962C8B-B14F-4D97-AF65-F5344CB8AC3E}">
        <p14:creationId xmlns="" xmlns:p14="http://schemas.microsoft.com/office/powerpoint/2010/main" val="3349857027"/>
      </p:ext>
    </p:extLst>
  </p:cSld>
  <p:clrMap bg1="lt1" tx1="dk1" bg2="lt2" tx2="dk2" accent1="accent1" accent2="accent2" accent3="accent3" accent4="accent4" accent5="accent5" accent6="accent6" hlink="hlink" folHlink="folHlink"/>
  <p:sldLayoutIdLst>
    <p:sldLayoutId id="214748366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video" Target="file:///D:\Users\fitzgeraldj\Desktop\Captains%20Run\RWC2011_Final_Intro_Onward_high.avi"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Cover.jpg"/>
          <p:cNvPicPr>
            <a:picLocks noChangeAspect="1"/>
          </p:cNvPicPr>
          <p:nvPr/>
        </p:nvPicPr>
        <p:blipFill>
          <a:blip r:embed="rId3" cstate="email"/>
          <a:stretch>
            <a:fillRect/>
          </a:stretch>
        </p:blipFill>
        <p:spPr>
          <a:xfrm>
            <a:off x="1" y="0"/>
            <a:ext cx="9906000" cy="6858000"/>
          </a:xfrm>
          <a:prstGeom prst="rect">
            <a:avLst/>
          </a:prstGeom>
        </p:spPr>
      </p:pic>
      <p:sp>
        <p:nvSpPr>
          <p:cNvPr id="3" name="TextBox 2"/>
          <p:cNvSpPr txBox="1"/>
          <p:nvPr/>
        </p:nvSpPr>
        <p:spPr>
          <a:xfrm>
            <a:off x="1695450" y="5130802"/>
            <a:ext cx="2971800" cy="507831"/>
          </a:xfrm>
          <a:prstGeom prst="rect">
            <a:avLst/>
          </a:prstGeom>
          <a:noFill/>
        </p:spPr>
        <p:txBody>
          <a:bodyPr wrap="square" rtlCol="0">
            <a:spAutoFit/>
          </a:bodyPr>
          <a:lstStyle/>
          <a:p>
            <a:r>
              <a:rPr lang="en-US" sz="2700" dirty="0" smtClean="0">
                <a:solidFill>
                  <a:srgbClr val="FFFFFF"/>
                </a:solidFill>
                <a:latin typeface="Hand Of Sean" pitchFamily="2" charset="0"/>
                <a:cs typeface="Sean"/>
              </a:rPr>
              <a:t>Captain’s Run</a:t>
            </a:r>
            <a:endParaRPr lang="en-US" sz="2700" dirty="0">
              <a:solidFill>
                <a:srgbClr val="FFFFFF"/>
              </a:solidFill>
              <a:latin typeface="Hand Of Sean" pitchFamily="2" charset="0"/>
              <a:cs typeface="Sean"/>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TOP 5 THINGS TO REMEMBER BEFORE YOUR SHIFT </a:t>
            </a:r>
            <a:r>
              <a:rPr lang="en-NZ" dirty="0" smtClean="0">
                <a:sym typeface="Wingdings" pitchFamily="2" charset="2"/>
              </a:rPr>
              <a:t></a:t>
            </a:r>
            <a:endParaRPr lang="en-NZ" dirty="0"/>
          </a:p>
        </p:txBody>
      </p:sp>
      <p:sp>
        <p:nvSpPr>
          <p:cNvPr id="3" name="Content Placeholder 2"/>
          <p:cNvSpPr>
            <a:spLocks noGrp="1"/>
          </p:cNvSpPr>
          <p:nvPr>
            <p:ph idx="1"/>
          </p:nvPr>
        </p:nvSpPr>
        <p:spPr/>
        <p:txBody>
          <a:bodyPr/>
          <a:lstStyle/>
          <a:p>
            <a:pPr>
              <a:buNone/>
            </a:pPr>
            <a:r>
              <a:rPr lang="en-NZ" dirty="0" smtClean="0"/>
              <a:t>1) Your personal ACCREDITATION</a:t>
            </a:r>
          </a:p>
          <a:p>
            <a:pPr lvl="1"/>
            <a:r>
              <a:rPr lang="en-NZ" dirty="0" smtClean="0"/>
              <a:t>Without your accreditation you will not be able to get into the stadium. If you can’t get into the stadium then you can’t do your RWC 2011 shift.</a:t>
            </a:r>
          </a:p>
          <a:p>
            <a:pPr lvl="1"/>
            <a:r>
              <a:rPr lang="en-NZ" dirty="0" smtClean="0"/>
              <a:t>TREAT YOUR ACCREDITATION LIKE YOUR PASSPORT. DON’T FORGET IT </a:t>
            </a:r>
            <a:r>
              <a:rPr lang="en-NZ" dirty="0" smtClean="0">
                <a:sym typeface="Wingdings" pitchFamily="2" charset="2"/>
              </a:rPr>
              <a:t></a:t>
            </a:r>
            <a:endParaRPr lang="en-NZ" dirty="0" smtClean="0"/>
          </a:p>
          <a:p>
            <a:pPr lvl="1"/>
            <a:endParaRPr lang="en-NZ"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200" y="1104900"/>
            <a:ext cx="7321550" cy="5029200"/>
          </a:xfrm>
        </p:spPr>
        <p:txBody>
          <a:bodyPr>
            <a:noAutofit/>
          </a:bodyPr>
          <a:lstStyle/>
          <a:p>
            <a:pPr lvl="0">
              <a:buNone/>
            </a:pPr>
            <a:r>
              <a:rPr lang="en-NZ" sz="2600" dirty="0" smtClean="0"/>
              <a:t>2) VOLUNTEER TRANSPORT</a:t>
            </a:r>
          </a:p>
          <a:p>
            <a:pPr>
              <a:buNone/>
            </a:pPr>
            <a:r>
              <a:rPr lang="en-NZ" sz="2000" b="1" dirty="0" smtClean="0"/>
              <a:t>Free travel on the public transport System </a:t>
            </a:r>
            <a:r>
              <a:rPr lang="en-NZ" sz="2000" dirty="0" smtClean="0"/>
              <a:t>(Buses) </a:t>
            </a:r>
          </a:p>
          <a:p>
            <a:r>
              <a:rPr lang="en-NZ" sz="2000" dirty="0" smtClean="0"/>
              <a:t>5</a:t>
            </a:r>
            <a:r>
              <a:rPr lang="en-NZ" sz="2000" baseline="30000" dirty="0" smtClean="0"/>
              <a:t>th</a:t>
            </a:r>
            <a:r>
              <a:rPr lang="en-NZ" sz="2000" dirty="0" smtClean="0"/>
              <a:t> Sept to 27</a:t>
            </a:r>
            <a:r>
              <a:rPr lang="en-NZ" sz="2000" baseline="30000" dirty="0" smtClean="0"/>
              <a:t>th</a:t>
            </a:r>
            <a:r>
              <a:rPr lang="en-NZ" sz="2000" dirty="0" smtClean="0"/>
              <a:t> Sept inclusive</a:t>
            </a:r>
            <a:br>
              <a:rPr lang="en-NZ" sz="2000" dirty="0" smtClean="0"/>
            </a:br>
            <a:r>
              <a:rPr lang="en-NZ" sz="2000" i="1" dirty="0" smtClean="0"/>
              <a:t>How:</a:t>
            </a:r>
            <a:r>
              <a:rPr lang="en-NZ" sz="2000" dirty="0" smtClean="0"/>
              <a:t> 	- Wearing your uniform </a:t>
            </a:r>
            <a:br>
              <a:rPr lang="en-NZ" sz="2000" dirty="0" smtClean="0"/>
            </a:br>
            <a:r>
              <a:rPr lang="en-NZ" sz="2000" dirty="0" smtClean="0"/>
              <a:t>	-  Presentation of Accreditation</a:t>
            </a:r>
          </a:p>
          <a:p>
            <a:endParaRPr lang="en-NZ" sz="2000" dirty="0" smtClean="0"/>
          </a:p>
          <a:p>
            <a:pPr>
              <a:buNone/>
            </a:pPr>
            <a:r>
              <a:rPr lang="en-NZ" sz="2000" b="1" dirty="0" smtClean="0"/>
              <a:t>Free parking in the Downtown car park</a:t>
            </a:r>
          </a:p>
          <a:p>
            <a:r>
              <a:rPr lang="en-NZ" sz="2000" dirty="0" smtClean="0"/>
              <a:t>5</a:t>
            </a:r>
            <a:r>
              <a:rPr lang="en-NZ" sz="2000" baseline="30000" dirty="0" smtClean="0"/>
              <a:t>th</a:t>
            </a:r>
            <a:r>
              <a:rPr lang="en-NZ" sz="2000" dirty="0" smtClean="0"/>
              <a:t> Sept to 27</a:t>
            </a:r>
            <a:r>
              <a:rPr lang="en-NZ" sz="2000" baseline="30000" dirty="0" smtClean="0"/>
              <a:t>th</a:t>
            </a:r>
            <a:r>
              <a:rPr lang="en-NZ" sz="2000" dirty="0" smtClean="0"/>
              <a:t> Sept, inclusive</a:t>
            </a:r>
          </a:p>
          <a:p>
            <a:pPr>
              <a:buNone/>
            </a:pPr>
            <a:endParaRPr lang="en-NZ" sz="2000" dirty="0" smtClean="0"/>
          </a:p>
          <a:p>
            <a:pPr>
              <a:buNone/>
            </a:pPr>
            <a:r>
              <a:rPr lang="en-NZ" sz="2000" b="1" dirty="0" smtClean="0"/>
              <a:t>Volunteer only shuttle bus (match days)</a:t>
            </a:r>
          </a:p>
          <a:p>
            <a:r>
              <a:rPr lang="en-NZ" sz="2000" dirty="0" smtClean="0"/>
              <a:t>1 x bus to pick up volunteers at Downtown Car Park 1 hour prior to gate opening</a:t>
            </a:r>
          </a:p>
          <a:p>
            <a:r>
              <a:rPr lang="en-NZ" sz="2000" dirty="0" smtClean="0"/>
              <a:t>1 x bus to pick up volunteers on </a:t>
            </a:r>
            <a:r>
              <a:rPr lang="en-NZ" sz="2000" dirty="0" err="1" smtClean="0"/>
              <a:t>Tukupa</a:t>
            </a:r>
            <a:r>
              <a:rPr lang="en-NZ" sz="2000" dirty="0" smtClean="0"/>
              <a:t> Street 1 hour post game to Downtown car park</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PUBLIC TRANSPORT</a:t>
            </a:r>
            <a:endParaRPr lang="en-NZ" dirty="0"/>
          </a:p>
        </p:txBody>
      </p:sp>
      <p:sp>
        <p:nvSpPr>
          <p:cNvPr id="3" name="Content Placeholder 2"/>
          <p:cNvSpPr>
            <a:spLocks noGrp="1"/>
          </p:cNvSpPr>
          <p:nvPr>
            <p:ph idx="1"/>
          </p:nvPr>
        </p:nvSpPr>
        <p:spPr>
          <a:xfrm>
            <a:off x="965200" y="1805297"/>
            <a:ext cx="7588250" cy="4405004"/>
          </a:xfrm>
        </p:spPr>
        <p:txBody>
          <a:bodyPr>
            <a:normAutofit fontScale="25000" lnSpcReduction="20000"/>
          </a:bodyPr>
          <a:lstStyle/>
          <a:p>
            <a:pPr>
              <a:buNone/>
              <a:defRPr/>
            </a:pPr>
            <a:r>
              <a:rPr lang="en-NZ" sz="6800" b="1" dirty="0" smtClean="0"/>
              <a:t>Shuttle Bus Service </a:t>
            </a:r>
            <a:r>
              <a:rPr lang="en-NZ" sz="6800" dirty="0" smtClean="0"/>
              <a:t>(Match Day Only)</a:t>
            </a:r>
            <a:r>
              <a:rPr lang="en-NZ" sz="6800" b="1" dirty="0" smtClean="0"/>
              <a:t/>
            </a:r>
            <a:br>
              <a:rPr lang="en-NZ" sz="6800" b="1" dirty="0" smtClean="0"/>
            </a:br>
            <a:r>
              <a:rPr lang="en-NZ" sz="6800" dirty="0" smtClean="0"/>
              <a:t>- </a:t>
            </a:r>
            <a:r>
              <a:rPr lang="en-NZ" sz="6800" b="1" dirty="0" smtClean="0"/>
              <a:t> </a:t>
            </a:r>
            <a:r>
              <a:rPr lang="en-NZ" sz="6800" dirty="0" err="1" smtClean="0"/>
              <a:t>Ariki</a:t>
            </a:r>
            <a:r>
              <a:rPr lang="en-NZ" sz="6800" dirty="0" smtClean="0"/>
              <a:t> Street to Stadium Taranaki </a:t>
            </a:r>
            <a:br>
              <a:rPr lang="en-NZ" sz="6800" dirty="0" smtClean="0"/>
            </a:br>
            <a:r>
              <a:rPr lang="en-NZ" sz="6800" dirty="0" smtClean="0"/>
              <a:t>-  Gold Coin Donation – each way</a:t>
            </a:r>
          </a:p>
          <a:p>
            <a:pPr>
              <a:buNone/>
              <a:tabLst>
                <a:tab pos="812800" algn="l"/>
              </a:tabLst>
              <a:defRPr/>
            </a:pPr>
            <a:endParaRPr lang="en-NZ" sz="6800" dirty="0" smtClean="0"/>
          </a:p>
          <a:p>
            <a:pPr>
              <a:buNone/>
              <a:tabLst>
                <a:tab pos="812800" algn="l"/>
              </a:tabLst>
              <a:defRPr/>
            </a:pPr>
            <a:r>
              <a:rPr lang="en-NZ" sz="6800" b="1" dirty="0" smtClean="0"/>
              <a:t>District Bus Service </a:t>
            </a:r>
            <a:r>
              <a:rPr lang="en-NZ" sz="6800" dirty="0" smtClean="0"/>
              <a:t>(Match Day Only)</a:t>
            </a:r>
          </a:p>
          <a:p>
            <a:pPr>
              <a:buNone/>
              <a:tabLst>
                <a:tab pos="812800" algn="l"/>
              </a:tabLst>
              <a:defRPr/>
            </a:pPr>
            <a:r>
              <a:rPr lang="en-NZ" sz="6800" dirty="0" smtClean="0"/>
              <a:t>Services from the following areas ;</a:t>
            </a:r>
            <a:br>
              <a:rPr lang="en-NZ" sz="6800" dirty="0" smtClean="0"/>
            </a:br>
            <a:r>
              <a:rPr lang="en-NZ" sz="6800" dirty="0" smtClean="0"/>
              <a:t>-  </a:t>
            </a:r>
            <a:r>
              <a:rPr lang="en-NZ" sz="6800" dirty="0" err="1" smtClean="0"/>
              <a:t>Urenui</a:t>
            </a:r>
            <a:r>
              <a:rPr lang="en-NZ" sz="6800" dirty="0" smtClean="0"/>
              <a:t>, </a:t>
            </a:r>
            <a:r>
              <a:rPr lang="en-NZ" sz="6800" dirty="0" err="1" smtClean="0"/>
              <a:t>Waitara</a:t>
            </a:r>
            <a:r>
              <a:rPr lang="en-NZ" sz="6800" dirty="0" smtClean="0"/>
              <a:t>, Bell Block, </a:t>
            </a:r>
            <a:r>
              <a:rPr lang="en-NZ" sz="6800" dirty="0" err="1" smtClean="0"/>
              <a:t>Oakura</a:t>
            </a:r>
            <a:r>
              <a:rPr lang="en-NZ" sz="6800" dirty="0" smtClean="0"/>
              <a:t>, Stratford, Inglewood, </a:t>
            </a:r>
            <a:r>
              <a:rPr lang="en-NZ" sz="6800" dirty="0" err="1" smtClean="0"/>
              <a:t>Hawera</a:t>
            </a:r>
            <a:r>
              <a:rPr lang="en-NZ" sz="6800" dirty="0" smtClean="0"/>
              <a:t> &amp; </a:t>
            </a:r>
            <a:r>
              <a:rPr lang="en-NZ" sz="6800" dirty="0" err="1" smtClean="0"/>
              <a:t>Opunake</a:t>
            </a:r>
            <a:endParaRPr lang="en-NZ" sz="6800" dirty="0" smtClean="0"/>
          </a:p>
          <a:p>
            <a:pPr>
              <a:buNone/>
              <a:defRPr/>
            </a:pPr>
            <a:r>
              <a:rPr lang="en-NZ" sz="6800" b="1" dirty="0" smtClean="0"/>
              <a:t>	</a:t>
            </a:r>
            <a:r>
              <a:rPr lang="en-NZ" sz="6800" dirty="0" smtClean="0"/>
              <a:t>-  Return services to each area post game until 9.30pm</a:t>
            </a:r>
          </a:p>
          <a:p>
            <a:pPr>
              <a:buNone/>
              <a:defRPr/>
            </a:pPr>
            <a:r>
              <a:rPr lang="en-NZ" sz="6800" dirty="0" smtClean="0"/>
              <a:t>	-  Children Under 5 travel free</a:t>
            </a:r>
            <a:br>
              <a:rPr lang="en-NZ" sz="6800" dirty="0" smtClean="0"/>
            </a:br>
            <a:r>
              <a:rPr lang="en-NZ" sz="6800" dirty="0" smtClean="0"/>
              <a:t>-  Family packages available = 2 adults and up to 4children</a:t>
            </a:r>
          </a:p>
          <a:p>
            <a:pPr>
              <a:buNone/>
              <a:defRPr/>
            </a:pPr>
            <a:endParaRPr lang="en-NZ" sz="6800" dirty="0" smtClean="0"/>
          </a:p>
          <a:p>
            <a:pPr>
              <a:buNone/>
              <a:defRPr/>
            </a:pPr>
            <a:r>
              <a:rPr lang="en-NZ" sz="6800" b="1" dirty="0" smtClean="0"/>
              <a:t>Current Urban Bus Routes </a:t>
            </a:r>
            <a:r>
              <a:rPr lang="en-NZ" sz="6800" dirty="0" smtClean="0"/>
              <a:t>(Match Day Only)</a:t>
            </a:r>
          </a:p>
          <a:p>
            <a:pPr marL="0" indent="0">
              <a:buNone/>
              <a:defRPr/>
            </a:pPr>
            <a:r>
              <a:rPr lang="en-NZ" sz="6800" dirty="0" smtClean="0"/>
              <a:t>Charge for each bus journey leaving CBD on all urban routes (9) will be gold coin donation.  Running until 10.30pm post game</a:t>
            </a:r>
          </a:p>
          <a:p>
            <a:endParaRPr lang="en-NZ"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5200" y="1352550"/>
            <a:ext cx="7207250" cy="4724399"/>
          </a:xfrm>
        </p:spPr>
        <p:txBody>
          <a:bodyPr>
            <a:normAutofit/>
          </a:bodyPr>
          <a:lstStyle/>
          <a:p>
            <a:r>
              <a:rPr lang="en-NZ" sz="4000" dirty="0" smtClean="0"/>
              <a:t>3) Workforce Check In</a:t>
            </a:r>
          </a:p>
          <a:p>
            <a:pPr lvl="1"/>
            <a:r>
              <a:rPr lang="en-NZ" sz="4000" dirty="0" smtClean="0"/>
              <a:t>Spotswood Gym</a:t>
            </a:r>
          </a:p>
          <a:p>
            <a:r>
              <a:rPr lang="en-NZ" sz="4000" dirty="0" smtClean="0"/>
              <a:t>4) Uniform</a:t>
            </a:r>
          </a:p>
          <a:p>
            <a:r>
              <a:rPr lang="en-NZ" sz="4000" dirty="0" smtClean="0"/>
              <a:t>5) SMILE &amp; don’t be afraid to ask questions</a:t>
            </a:r>
          </a:p>
          <a:p>
            <a:pPr lvl="1"/>
            <a:r>
              <a:rPr lang="en-NZ" sz="3600" dirty="0" smtClean="0"/>
              <a:t>Many foreign visitors so lets make them love Taranaki!</a:t>
            </a:r>
            <a:endParaRPr lang="en-NZ" sz="36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208" y="1415565"/>
            <a:ext cx="6502400" cy="779462"/>
          </a:xfrm>
        </p:spPr>
        <p:txBody>
          <a:bodyPr>
            <a:normAutofit fontScale="90000"/>
          </a:bodyPr>
          <a:lstStyle/>
          <a:p>
            <a:r>
              <a:rPr lang="en-NZ" dirty="0" smtClean="0"/>
              <a:t>Finally something you would not know about me...........</a:t>
            </a:r>
            <a:endParaRPr lang="en-NZ" dirty="0"/>
          </a:p>
        </p:txBody>
      </p:sp>
      <p:sp>
        <p:nvSpPr>
          <p:cNvPr id="3" name="Content Placeholder 2"/>
          <p:cNvSpPr>
            <a:spLocks noGrp="1"/>
          </p:cNvSpPr>
          <p:nvPr>
            <p:ph idx="1"/>
          </p:nvPr>
        </p:nvSpPr>
        <p:spPr>
          <a:xfrm>
            <a:off x="965200" y="2438400"/>
            <a:ext cx="7112000" cy="3543299"/>
          </a:xfrm>
        </p:spPr>
        <p:txBody>
          <a:bodyPr>
            <a:normAutofit/>
          </a:bodyPr>
          <a:lstStyle/>
          <a:p>
            <a:r>
              <a:rPr lang="en-NZ" sz="4000" dirty="0" smtClean="0"/>
              <a:t>I was a volunteer once too </a:t>
            </a:r>
            <a:r>
              <a:rPr lang="en-NZ" sz="4000" dirty="0" smtClean="0">
                <a:sym typeface="Wingdings" pitchFamily="2" charset="2"/>
              </a:rPr>
              <a:t></a:t>
            </a:r>
          </a:p>
          <a:p>
            <a:r>
              <a:rPr lang="en-NZ" sz="4000" dirty="0" smtClean="0">
                <a:sym typeface="Wingdings" pitchFamily="2" charset="2"/>
              </a:rPr>
              <a:t>Enjoy this experience!</a:t>
            </a:r>
          </a:p>
          <a:p>
            <a:r>
              <a:rPr lang="en-NZ" sz="4000" dirty="0" smtClean="0">
                <a:sym typeface="Wingdings" pitchFamily="2" charset="2"/>
              </a:rPr>
              <a:t>This is once in a lifetime</a:t>
            </a:r>
            <a:endParaRPr lang="en-NZ" sz="4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85081" y="806430"/>
            <a:ext cx="8720919" cy="1594533"/>
          </a:xfrm>
        </p:spPr>
        <p:txBody>
          <a:bodyPr>
            <a:normAutofit fontScale="90000"/>
          </a:bodyPr>
          <a:lstStyle/>
          <a:p>
            <a:pPr algn="ctr">
              <a:lnSpc>
                <a:spcPct val="150000"/>
              </a:lnSpc>
            </a:pPr>
            <a:r>
              <a:rPr lang="en-US" sz="4000" dirty="0" smtClean="0">
                <a:latin typeface="Hand Of Sean" pitchFamily="2" charset="0"/>
              </a:rPr>
              <a:t>Our Stadium </a:t>
            </a:r>
            <a:br>
              <a:rPr lang="en-US" sz="4000" dirty="0" smtClean="0">
                <a:latin typeface="Hand Of Sean" pitchFamily="2" charset="0"/>
              </a:rPr>
            </a:br>
            <a:r>
              <a:rPr lang="en-US" sz="4000" dirty="0" smtClean="0">
                <a:latin typeface="Hand Of Sean" pitchFamily="2" charset="0"/>
              </a:rPr>
              <a:t>Jude Cleland</a:t>
            </a:r>
            <a:br>
              <a:rPr lang="en-US" sz="4000" dirty="0" smtClean="0">
                <a:latin typeface="Hand Of Sean" pitchFamily="2" charset="0"/>
              </a:rPr>
            </a:br>
            <a:endParaRPr lang="en-US" sz="4000" dirty="0">
              <a:latin typeface="Hand Of Sean" pitchFamily="2" charset="0"/>
            </a:endParaRPr>
          </a:p>
        </p:txBody>
      </p:sp>
      <p:pic>
        <p:nvPicPr>
          <p:cNvPr id="5" name="Picture 2"/>
          <p:cNvPicPr>
            <a:picLocks noChangeAspect="1" noChangeArrowheads="1"/>
          </p:cNvPicPr>
          <p:nvPr/>
        </p:nvPicPr>
        <p:blipFill>
          <a:blip r:embed="rId3" cstate="email"/>
          <a:srcRect/>
          <a:stretch>
            <a:fillRect/>
          </a:stretch>
        </p:blipFill>
        <p:spPr bwMode="auto">
          <a:xfrm rot="1109731">
            <a:off x="971550" y="1965080"/>
            <a:ext cx="5581650" cy="3864220"/>
          </a:xfrm>
          <a:prstGeom prst="rect">
            <a:avLst/>
          </a:prstGeom>
          <a:noFill/>
          <a:ln w="9525">
            <a:noFill/>
            <a:miter lim="800000"/>
            <a:headEnd/>
            <a:tailEnd/>
          </a:ln>
        </p:spPr>
      </p:pic>
    </p:spTree>
    <p:extLst>
      <p:ext uri="{BB962C8B-B14F-4D97-AF65-F5344CB8AC3E}">
        <p14:creationId xmlns="" xmlns:p14="http://schemas.microsoft.com/office/powerpoint/2010/main" val="395315360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36461" y="1201003"/>
            <a:ext cx="7920936" cy="796607"/>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NZ" sz="3200" b="0" i="0" u="none" strike="noStrike" kern="1200" cap="none" spc="0" normalizeH="0" baseline="0" noProof="0" dirty="0">
              <a:ln>
                <a:noFill/>
              </a:ln>
              <a:solidFill>
                <a:srgbClr val="0192B8"/>
              </a:solidFill>
              <a:effectLst/>
              <a:uLnTx/>
              <a:uFillTx/>
              <a:latin typeface="Hand Of Sean" pitchFamily="2" charset="0"/>
              <a:ea typeface="+mj-ea"/>
              <a:cs typeface="Arial" pitchFamily="34" charset="0"/>
            </a:endParaRPr>
          </a:p>
        </p:txBody>
      </p:sp>
      <p:sp>
        <p:nvSpPr>
          <p:cNvPr id="7" name="Content Placeholder 2"/>
          <p:cNvSpPr txBox="1">
            <a:spLocks/>
          </p:cNvSpPr>
          <p:nvPr/>
        </p:nvSpPr>
        <p:spPr>
          <a:xfrm>
            <a:off x="965200" y="1808480"/>
            <a:ext cx="8410811" cy="4092204"/>
          </a:xfrm>
          <a:prstGeom prst="rect">
            <a:avLst/>
          </a:prstGeom>
        </p:spPr>
        <p:txBody>
          <a:bodyPr>
            <a:normAutofit/>
          </a:bodyPr>
          <a:lstStyle/>
          <a:p>
            <a:pPr marL="342900" marR="0" lvl="0" indent="-342900" algn="l" defTabSz="457200" rtl="0" eaLnBrk="1" fontAlgn="auto" latinLnBrk="0" hangingPunct="1">
              <a:lnSpc>
                <a:spcPct val="100000"/>
              </a:lnSpc>
              <a:spcBef>
                <a:spcPct val="20000"/>
              </a:spcBef>
              <a:spcAft>
                <a:spcPts val="0"/>
              </a:spcAft>
              <a:buClrTx/>
              <a:buSzTx/>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r>
              <a:rPr kumimoji="0" lang="en-AU"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 </a:t>
            </a:r>
            <a:endPar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1026" name="Picture 2"/>
          <p:cNvPicPr>
            <a:picLocks noChangeAspect="1" noChangeArrowheads="1"/>
          </p:cNvPicPr>
          <p:nvPr/>
        </p:nvPicPr>
        <p:blipFill>
          <a:blip r:embed="rId3" cstate="email"/>
          <a:srcRect/>
          <a:stretch>
            <a:fillRect/>
          </a:stretch>
        </p:blipFill>
        <p:spPr bwMode="auto">
          <a:xfrm>
            <a:off x="0" y="-1"/>
            <a:ext cx="9906000" cy="6858001"/>
          </a:xfrm>
          <a:prstGeom prst="rect">
            <a:avLst/>
          </a:prstGeom>
          <a:noFill/>
          <a:ln w="9525">
            <a:noFill/>
            <a:miter lim="800000"/>
            <a:headEnd/>
            <a:tailEnd/>
          </a:ln>
        </p:spPr>
      </p:pic>
    </p:spTree>
    <p:extLst>
      <p:ext uri="{BB962C8B-B14F-4D97-AF65-F5344CB8AC3E}">
        <p14:creationId xmlns="" xmlns:p14="http://schemas.microsoft.com/office/powerpoint/2010/main" val="32607232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30345" y="762083"/>
            <a:ext cx="6502400" cy="1516927"/>
          </a:xfrm>
        </p:spPr>
        <p:txBody>
          <a:bodyPr>
            <a:normAutofit/>
          </a:bodyPr>
          <a:lstStyle/>
          <a:p>
            <a:pPr algn="ctr">
              <a:lnSpc>
                <a:spcPct val="150000"/>
              </a:lnSpc>
            </a:pPr>
            <a:r>
              <a:rPr lang="en-US" sz="4000" dirty="0" smtClean="0">
                <a:latin typeface="Hand Of Sean" pitchFamily="2" charset="0"/>
              </a:rPr>
              <a:t>Harry </a:t>
            </a:r>
            <a:r>
              <a:rPr lang="en-US" sz="4000" dirty="0" err="1" smtClean="0">
                <a:latin typeface="Hand Of Sean" pitchFamily="2" charset="0"/>
              </a:rPr>
              <a:t>Duynhoven</a:t>
            </a:r>
            <a:endParaRPr lang="en-US" sz="4000" dirty="0">
              <a:latin typeface="Hand Of Sean" pitchFamily="2" charset="0"/>
            </a:endParaRPr>
          </a:p>
        </p:txBody>
      </p:sp>
      <p:pic>
        <p:nvPicPr>
          <p:cNvPr id="5122" name="Picture 2" descr="F:\4000 Marketing &amp; Communications\Media &amp; Comms\Photos\Host Cities\Auckland\Auckland City\11-41641.jpg"/>
          <p:cNvPicPr>
            <a:picLocks noChangeAspect="1" noChangeArrowheads="1"/>
          </p:cNvPicPr>
          <p:nvPr/>
        </p:nvPicPr>
        <p:blipFill>
          <a:blip r:embed="rId3" cstate="email"/>
          <a:srcRect/>
          <a:stretch>
            <a:fillRect/>
          </a:stretch>
        </p:blipFill>
        <p:spPr bwMode="auto">
          <a:xfrm rot="11514613" flipV="1">
            <a:off x="655384" y="2691625"/>
            <a:ext cx="4289928" cy="27926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386" name="Picture 2" descr="http://www.nzescape.com/images/mt-taranaki.jpg"/>
          <p:cNvPicPr>
            <a:picLocks noChangeAspect="1" noChangeArrowheads="1"/>
          </p:cNvPicPr>
          <p:nvPr/>
        </p:nvPicPr>
        <p:blipFill>
          <a:blip r:embed="rId4" cstate="email"/>
          <a:srcRect/>
          <a:stretch>
            <a:fillRect/>
          </a:stretch>
        </p:blipFill>
        <p:spPr bwMode="auto">
          <a:xfrm rot="21027647">
            <a:off x="4918074" y="2603397"/>
            <a:ext cx="4176693" cy="3138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9531536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30344" y="931156"/>
            <a:ext cx="6680891" cy="1771954"/>
          </a:xfrm>
        </p:spPr>
        <p:txBody>
          <a:bodyPr>
            <a:normAutofit fontScale="90000"/>
          </a:bodyPr>
          <a:lstStyle/>
          <a:p>
            <a:pPr algn="ctr">
              <a:lnSpc>
                <a:spcPct val="150000"/>
              </a:lnSpc>
            </a:pPr>
            <a:r>
              <a:rPr lang="en-US" sz="4000" dirty="0" smtClean="0">
                <a:latin typeface="Hand Of Sean" pitchFamily="2" charset="0"/>
              </a:rPr>
              <a:t>Regional Workforce Manager</a:t>
            </a:r>
            <a:br>
              <a:rPr lang="en-US" sz="4000" dirty="0" smtClean="0">
                <a:latin typeface="Hand Of Sean" pitchFamily="2" charset="0"/>
              </a:rPr>
            </a:br>
            <a:r>
              <a:rPr lang="en-US" sz="4000" dirty="0" smtClean="0">
                <a:latin typeface="Hand Of Sean" pitchFamily="2" charset="0"/>
              </a:rPr>
              <a:t>Trish Ross</a:t>
            </a:r>
            <a:endParaRPr lang="en-US" sz="4000" dirty="0">
              <a:latin typeface="Hand Of Sean" pitchFamily="2" charset="0"/>
            </a:endParaRPr>
          </a:p>
        </p:txBody>
      </p:sp>
      <p:pic>
        <p:nvPicPr>
          <p:cNvPr id="6" name="Picture 5" descr="F:\4000 Marketing &amp; Communications\Media &amp; Comms\Photos\2011\110203 Volunteer Stock Shoot Feb 2011\RNZ22887.JPG"/>
          <p:cNvPicPr/>
          <p:nvPr/>
        </p:nvPicPr>
        <p:blipFill>
          <a:blip r:embed="rId3" cstate="email"/>
          <a:srcRect/>
          <a:stretch>
            <a:fillRect/>
          </a:stretch>
        </p:blipFill>
        <p:spPr bwMode="auto">
          <a:xfrm rot="704481">
            <a:off x="5085646" y="2963758"/>
            <a:ext cx="2759122" cy="191978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F:\4000 Marketing &amp; Communications\Media &amp; Comms\Photos\2011\110203 Volunteer Stock Shoot Feb 2011\PW023182.JPG"/>
          <p:cNvPicPr/>
          <p:nvPr/>
        </p:nvPicPr>
        <p:blipFill>
          <a:blip r:embed="rId4" cstate="email"/>
          <a:srcRect/>
          <a:stretch>
            <a:fillRect/>
          </a:stretch>
        </p:blipFill>
        <p:spPr bwMode="auto">
          <a:xfrm rot="20007450">
            <a:off x="2220017" y="3550572"/>
            <a:ext cx="2896777" cy="20220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9531536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36461" y="1201003"/>
            <a:ext cx="7920936" cy="1132763"/>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NZ" sz="3200" i="0" u="none" strike="noStrike" kern="1200" cap="none" spc="0" normalizeH="0" baseline="0" noProof="0" dirty="0" smtClean="0">
                <a:ln>
                  <a:noFill/>
                </a:ln>
                <a:solidFill>
                  <a:srgbClr val="0192B8"/>
                </a:solidFill>
                <a:effectLst/>
                <a:uLnTx/>
                <a:uFillTx/>
                <a:latin typeface="Hand Of Sean" pitchFamily="2" charset="0"/>
                <a:ea typeface="+mj-ea"/>
                <a:cs typeface="Arial" pitchFamily="34" charset="0"/>
              </a:rPr>
              <a:t>The Workforce Squad...   </a:t>
            </a:r>
          </a:p>
          <a:p>
            <a:pPr marL="0" marR="0" lvl="0" indent="0" algn="l" defTabSz="457200" rtl="0" eaLnBrk="1" fontAlgn="auto" latinLnBrk="0" hangingPunct="1">
              <a:lnSpc>
                <a:spcPct val="100000"/>
              </a:lnSpc>
              <a:spcBef>
                <a:spcPct val="0"/>
              </a:spcBef>
              <a:spcAft>
                <a:spcPts val="0"/>
              </a:spcAft>
              <a:buClrTx/>
              <a:buSzTx/>
              <a:buFontTx/>
              <a:buNone/>
              <a:tabLst/>
              <a:defRPr/>
            </a:pPr>
            <a:r>
              <a:rPr lang="en-NZ" sz="3200" dirty="0" smtClean="0">
                <a:solidFill>
                  <a:srgbClr val="0192B8"/>
                </a:solidFill>
                <a:latin typeface="Hand Of Sean" pitchFamily="2" charset="0"/>
                <a:ea typeface="+mj-ea"/>
                <a:cs typeface="Arial" pitchFamily="34" charset="0"/>
              </a:rPr>
              <a:t>					</a:t>
            </a:r>
            <a:r>
              <a:rPr kumimoji="0" lang="en-NZ" sz="3200" i="0" u="none" strike="noStrike" kern="1200" cap="none" spc="0" normalizeH="0" baseline="0" noProof="0" dirty="0" smtClean="0">
                <a:ln>
                  <a:noFill/>
                </a:ln>
                <a:solidFill>
                  <a:srgbClr val="0192B8"/>
                </a:solidFill>
                <a:effectLst/>
                <a:uLnTx/>
                <a:uFillTx/>
                <a:latin typeface="Hand Of Sean" pitchFamily="2" charset="0"/>
                <a:ea typeface="+mj-ea"/>
                <a:cs typeface="Arial" pitchFamily="34" charset="0"/>
              </a:rPr>
              <a:t>t</a:t>
            </a:r>
            <a:r>
              <a:rPr lang="en-NZ" sz="3200" dirty="0" smtClean="0">
                <a:solidFill>
                  <a:srgbClr val="0192B8"/>
                </a:solidFill>
                <a:latin typeface="Hand Of Sean" pitchFamily="2" charset="0"/>
                <a:ea typeface="+mj-ea"/>
                <a:cs typeface="Arial" pitchFamily="34" charset="0"/>
              </a:rPr>
              <a:t>he force behind the scrum</a:t>
            </a:r>
            <a:endParaRPr kumimoji="0" lang="en-NZ" sz="3200" i="0" u="none" strike="noStrike" kern="1200" cap="none" spc="0" normalizeH="0" baseline="0" noProof="0" dirty="0">
              <a:ln>
                <a:noFill/>
              </a:ln>
              <a:solidFill>
                <a:srgbClr val="0192B8"/>
              </a:solidFill>
              <a:effectLst/>
              <a:uLnTx/>
              <a:uFillTx/>
              <a:latin typeface="Hand Of Sean" pitchFamily="2" charset="0"/>
              <a:ea typeface="+mj-ea"/>
              <a:cs typeface="Arial" pitchFamily="34" charset="0"/>
            </a:endParaRPr>
          </a:p>
        </p:txBody>
      </p:sp>
      <p:sp>
        <p:nvSpPr>
          <p:cNvPr id="7" name="Content Placeholder 2"/>
          <p:cNvSpPr txBox="1">
            <a:spLocks/>
          </p:cNvSpPr>
          <p:nvPr/>
        </p:nvSpPr>
        <p:spPr>
          <a:xfrm>
            <a:off x="965200" y="2333766"/>
            <a:ext cx="8410811" cy="3985147"/>
          </a:xfrm>
          <a:prstGeom prst="rect">
            <a:avLst/>
          </a:prstGeom>
        </p:spPr>
        <p:txBody>
          <a:bodyPr>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Uniform policy</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latin typeface="Arial" pitchFamily="34" charset="0"/>
                <a:cs typeface="Arial" pitchFamily="34" charset="0"/>
              </a:rPr>
              <a:t>Code of Conduct</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latin typeface="Arial" pitchFamily="34" charset="0"/>
                <a:cs typeface="Arial" pitchFamily="34" charset="0"/>
              </a:rPr>
              <a:t>Team 2011 well being</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Workforce check-in</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latin typeface="Arial" pitchFamily="34" charset="0"/>
                <a:cs typeface="Arial" pitchFamily="34" charset="0"/>
              </a:rPr>
              <a:t>Workforce catering</a:t>
            </a:r>
            <a:endPar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lang="en-US" sz="2400" dirty="0" smtClean="0">
                <a:latin typeface="Arial" pitchFamily="34" charset="0"/>
                <a:cs typeface="Arial" pitchFamily="34" charset="0"/>
              </a:rPr>
              <a:t>Transport for Team 2011</a:t>
            </a:r>
          </a:p>
          <a:p>
            <a:pPr marL="342900" marR="0" lvl="0" indent="-342900" algn="l" defTabSz="457200" rtl="0" eaLnBrk="1" fontAlgn="auto" latinLnBrk="0" hangingPunct="1">
              <a:lnSpc>
                <a:spcPct val="100000"/>
              </a:lnSpc>
              <a:spcBef>
                <a:spcPct val="20000"/>
              </a:spcBef>
              <a:spcAft>
                <a:spcPts val="0"/>
              </a:spcAft>
              <a:buClrTx/>
              <a:buSzTx/>
              <a:buFont typeface="Arial" pitchFamily="34" charset="0"/>
              <a:buChar char="•"/>
              <a:tabLst/>
              <a:defRPr/>
            </a:pPr>
            <a:r>
              <a:rPr kumimoji="0" lang="en-NZ"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Team 2011 welcome event</a:t>
            </a:r>
            <a:endPar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4" name="Picture 3" descr="RNZ22869.jpg"/>
          <p:cNvPicPr/>
          <p:nvPr/>
        </p:nvPicPr>
        <p:blipFill>
          <a:blip r:embed="rId3" cstate="email"/>
          <a:stretch>
            <a:fillRect/>
          </a:stretch>
        </p:blipFill>
        <p:spPr>
          <a:xfrm rot="20901384">
            <a:off x="6097720" y="2340732"/>
            <a:ext cx="3624048" cy="219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2607232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WC2011_Final_Intro_Onward_high.avi">
            <a:hlinkClick r:id="" action="ppaction://media"/>
          </p:cNvPr>
          <p:cNvPicPr>
            <a:picLocks noRot="1" noChangeAspect="1"/>
          </p:cNvPicPr>
          <p:nvPr>
            <a:videoFile r:link="rId1"/>
          </p:nvPr>
        </p:nvPicPr>
        <p:blipFill>
          <a:blip r:embed="rId3" cstate="email"/>
          <a:stretch>
            <a:fillRect/>
          </a:stretch>
        </p:blipFill>
        <p:spPr>
          <a:xfrm>
            <a:off x="-76200" y="-19050"/>
            <a:ext cx="10160000" cy="68770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4)">
                                      <p:cBhvr>
                                        <p:cTn id="6" dur="162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70000">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36461" y="1201003"/>
            <a:ext cx="7920936" cy="1132763"/>
          </a:xfrm>
          <a:prstGeom prst="rect">
            <a:avLst/>
          </a:prstGeom>
        </p:spPr>
        <p:txBody>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NZ" sz="3200" dirty="0" smtClean="0">
                <a:solidFill>
                  <a:srgbClr val="0192B8"/>
                </a:solidFill>
                <a:latin typeface="Hand Of Sean" pitchFamily="2" charset="0"/>
                <a:ea typeface="+mj-ea"/>
                <a:cs typeface="Arial" pitchFamily="34" charset="0"/>
              </a:rPr>
              <a:t>Where to go after the break....</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NZ" sz="3200" i="0" u="none" strike="noStrike" kern="1200" cap="none" spc="0" normalizeH="0" baseline="0" noProof="0" dirty="0" smtClean="0">
              <a:ln>
                <a:noFill/>
              </a:ln>
              <a:solidFill>
                <a:srgbClr val="0192B8"/>
              </a:solidFill>
              <a:effectLst/>
              <a:uLnTx/>
              <a:uFillTx/>
              <a:latin typeface="Hand Of Sean" pitchFamily="2" charset="0"/>
              <a:ea typeface="+mj-ea"/>
              <a:cs typeface="Arial" pitchFamily="34"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NZ" sz="3200" dirty="0" smtClean="0">
                <a:solidFill>
                  <a:srgbClr val="0192B8"/>
                </a:solidFill>
                <a:latin typeface="Hand Of Sean" pitchFamily="2" charset="0"/>
                <a:ea typeface="+mj-ea"/>
                <a:cs typeface="Arial" pitchFamily="34" charset="0"/>
              </a:rPr>
              <a:t>....but first...</a:t>
            </a:r>
          </a:p>
        </p:txBody>
      </p:sp>
      <p:pic>
        <p:nvPicPr>
          <p:cNvPr id="4" name="Picture 3" descr="RNZ22869.jpg"/>
          <p:cNvPicPr/>
          <p:nvPr/>
        </p:nvPicPr>
        <p:blipFill>
          <a:blip r:embed="rId3" cstate="email"/>
          <a:stretch>
            <a:fillRect/>
          </a:stretch>
        </p:blipFill>
        <p:spPr>
          <a:xfrm rot="20901384">
            <a:off x="5429203" y="1949740"/>
            <a:ext cx="3726868" cy="25797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2607232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448" y="1062342"/>
            <a:ext cx="7467600" cy="746442"/>
          </a:xfrm>
        </p:spPr>
        <p:txBody>
          <a:bodyPr>
            <a:normAutofit/>
          </a:bodyPr>
          <a:lstStyle/>
          <a:p>
            <a:r>
              <a:rPr lang="en-NZ" b="0" dirty="0" smtClean="0">
                <a:latin typeface="Hand Of Sean" pitchFamily="2" charset="0"/>
              </a:rPr>
              <a:t>Let’s Get Talking!</a:t>
            </a:r>
            <a:endParaRPr lang="en-NZ" b="0" dirty="0">
              <a:latin typeface="Hand Of Sean" pitchFamily="2" charset="0"/>
            </a:endParaRPr>
          </a:p>
        </p:txBody>
      </p:sp>
      <p:sp>
        <p:nvSpPr>
          <p:cNvPr id="3" name="Content Placeholder 2"/>
          <p:cNvSpPr>
            <a:spLocks noGrp="1"/>
          </p:cNvSpPr>
          <p:nvPr>
            <p:ph idx="1"/>
          </p:nvPr>
        </p:nvSpPr>
        <p:spPr>
          <a:xfrm>
            <a:off x="597152" y="1874855"/>
            <a:ext cx="8533194" cy="3543299"/>
          </a:xfrm>
        </p:spPr>
        <p:txBody>
          <a:bodyPr>
            <a:normAutofit/>
          </a:bodyPr>
          <a:lstStyle/>
          <a:p>
            <a:pPr marL="514350" indent="-514350">
              <a:buNone/>
            </a:pPr>
            <a:r>
              <a:rPr lang="en-NZ" sz="2500" dirty="0" smtClean="0">
                <a:solidFill>
                  <a:srgbClr val="0192B8"/>
                </a:solidFill>
              </a:rPr>
              <a:t>Blue </a:t>
            </a:r>
            <a:r>
              <a:rPr lang="en-NZ" sz="2500" dirty="0" smtClean="0"/>
              <a:t>– What I’m most excited about</a:t>
            </a:r>
          </a:p>
          <a:p>
            <a:pPr marL="514350" indent="-514350">
              <a:buNone/>
            </a:pPr>
            <a:endParaRPr lang="en-NZ" sz="2500" dirty="0" smtClean="0"/>
          </a:p>
          <a:p>
            <a:pPr marL="514350" indent="-514350">
              <a:buNone/>
            </a:pPr>
            <a:r>
              <a:rPr lang="en-NZ" sz="2500" dirty="0" smtClean="0">
                <a:solidFill>
                  <a:srgbClr val="80307A"/>
                </a:solidFill>
              </a:rPr>
              <a:t>Purple</a:t>
            </a:r>
            <a:r>
              <a:rPr lang="en-NZ" sz="2500" dirty="0" smtClean="0"/>
              <a:t> – What we want our visitors thinking / feeling when 			they leave THIS stadium</a:t>
            </a:r>
          </a:p>
          <a:p>
            <a:pPr marL="514350" indent="-514350">
              <a:buNone/>
            </a:pPr>
            <a:endParaRPr lang="en-NZ" sz="2500" dirty="0" smtClean="0"/>
          </a:p>
          <a:p>
            <a:pPr marL="514350" indent="-514350">
              <a:buNone/>
            </a:pPr>
            <a:r>
              <a:rPr lang="en-NZ" sz="2500" dirty="0" smtClean="0">
                <a:solidFill>
                  <a:srgbClr val="FFFF00"/>
                </a:solidFill>
              </a:rPr>
              <a:t>Yellow</a:t>
            </a:r>
            <a:r>
              <a:rPr lang="en-NZ" sz="2500" dirty="0" smtClean="0"/>
              <a:t> – A message to other Team 2011 people around New 	Zealand!</a:t>
            </a:r>
          </a:p>
          <a:p>
            <a:pPr marL="514350" indent="-514350">
              <a:buNone/>
            </a:pPr>
            <a:endParaRPr lang="en-NZ" sz="2500" dirty="0" smtClean="0"/>
          </a:p>
        </p:txBody>
      </p:sp>
      <p:pic>
        <p:nvPicPr>
          <p:cNvPr id="4098" name="Picture 2" descr="http://static8.businessinsider.com/image/4beab7997f8b9a0b4c800500/post-it-notes-messages.jpg"/>
          <p:cNvPicPr>
            <a:picLocks noChangeAspect="1" noChangeArrowheads="1"/>
          </p:cNvPicPr>
          <p:nvPr/>
        </p:nvPicPr>
        <p:blipFill>
          <a:blip r:embed="rId3" cstate="email"/>
          <a:srcRect/>
          <a:stretch>
            <a:fillRect/>
          </a:stretch>
        </p:blipFill>
        <p:spPr bwMode="auto">
          <a:xfrm rot="808708">
            <a:off x="6704341" y="89990"/>
            <a:ext cx="3157227" cy="22004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208" y="1216906"/>
            <a:ext cx="6502400" cy="779462"/>
          </a:xfrm>
        </p:spPr>
        <p:txBody>
          <a:bodyPr>
            <a:normAutofit/>
          </a:bodyPr>
          <a:lstStyle/>
          <a:p>
            <a:r>
              <a:rPr lang="en-US" sz="4000" dirty="0" smtClean="0">
                <a:latin typeface="Hand Of Sean" pitchFamily="2" charset="0"/>
              </a:rPr>
              <a:t>BREAK</a:t>
            </a:r>
            <a:endParaRPr lang="en-US" sz="4000" dirty="0">
              <a:latin typeface="Hand Of Sean" pitchFamily="2" charset="0"/>
            </a:endParaRPr>
          </a:p>
        </p:txBody>
      </p:sp>
      <p:pic>
        <p:nvPicPr>
          <p:cNvPr id="6" name="Picture 5" descr="rugby12.jpg"/>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20916405">
            <a:off x="680140" y="2154092"/>
            <a:ext cx="4923004" cy="3282003"/>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rugby13.jpg"/>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896911">
            <a:off x="5102023" y="1173624"/>
            <a:ext cx="4024097" cy="2883936"/>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9531536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SPOTSWOOD VISIT</a:t>
            </a:r>
            <a:endParaRPr lang="en-NZ" dirty="0"/>
          </a:p>
        </p:txBody>
      </p:sp>
      <p:sp>
        <p:nvSpPr>
          <p:cNvPr id="3" name="Content Placeholder 2"/>
          <p:cNvSpPr>
            <a:spLocks noGrp="1"/>
          </p:cNvSpPr>
          <p:nvPr>
            <p:ph idx="1"/>
          </p:nvPr>
        </p:nvSpPr>
        <p:spPr/>
        <p:txBody>
          <a:bodyPr/>
          <a:lstStyle/>
          <a:p>
            <a:r>
              <a:rPr lang="en-NZ" smtClean="0"/>
              <a:t>Workforce Check IN &amp; Break Area visit</a:t>
            </a:r>
            <a:endParaRPr lang="en-NZ"/>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Cover.jpg"/>
          <p:cNvPicPr>
            <a:picLocks noChangeAspect="1"/>
          </p:cNvPicPr>
          <p:nvPr/>
        </p:nvPicPr>
        <p:blipFill>
          <a:blip r:embed="rId3" cstate="email"/>
          <a:stretch>
            <a:fillRect/>
          </a:stretch>
        </p:blipFill>
        <p:spPr>
          <a:xfrm>
            <a:off x="1" y="0"/>
            <a:ext cx="9906000" cy="6858000"/>
          </a:xfrm>
          <a:prstGeom prst="rect">
            <a:avLst/>
          </a:prstGeom>
        </p:spPr>
      </p:pic>
      <p:sp>
        <p:nvSpPr>
          <p:cNvPr id="3" name="TextBox 2"/>
          <p:cNvSpPr txBox="1"/>
          <p:nvPr/>
        </p:nvSpPr>
        <p:spPr>
          <a:xfrm>
            <a:off x="1695450" y="5130802"/>
            <a:ext cx="2971800" cy="507831"/>
          </a:xfrm>
          <a:prstGeom prst="rect">
            <a:avLst/>
          </a:prstGeom>
          <a:noFill/>
        </p:spPr>
        <p:txBody>
          <a:bodyPr wrap="square" rtlCol="0">
            <a:spAutoFit/>
          </a:bodyPr>
          <a:lstStyle/>
          <a:p>
            <a:r>
              <a:rPr lang="en-US" sz="2700" dirty="0" smtClean="0">
                <a:solidFill>
                  <a:srgbClr val="FFFFFF"/>
                </a:solidFill>
                <a:latin typeface="Hand Of Sean" pitchFamily="2" charset="0"/>
                <a:cs typeface="Sean"/>
              </a:rPr>
              <a:t>Captain’s Run</a:t>
            </a:r>
            <a:endParaRPr lang="en-US" sz="2700" dirty="0">
              <a:solidFill>
                <a:srgbClr val="FFFFFF"/>
              </a:solidFill>
              <a:latin typeface="Hand Of Sean" pitchFamily="2" charset="0"/>
              <a:cs typeface="Sean"/>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ontCover.jpg"/>
          <p:cNvPicPr>
            <a:picLocks noChangeAspect="1"/>
          </p:cNvPicPr>
          <p:nvPr/>
        </p:nvPicPr>
        <p:blipFill>
          <a:blip r:embed="rId3" cstate="email"/>
          <a:stretch>
            <a:fillRect/>
          </a:stretch>
        </p:blipFill>
        <p:spPr>
          <a:xfrm>
            <a:off x="1" y="0"/>
            <a:ext cx="9906000" cy="6858000"/>
          </a:xfrm>
          <a:prstGeom prst="rect">
            <a:avLst/>
          </a:prstGeom>
        </p:spPr>
      </p:pic>
      <p:sp>
        <p:nvSpPr>
          <p:cNvPr id="3" name="TextBox 2"/>
          <p:cNvSpPr txBox="1"/>
          <p:nvPr/>
        </p:nvSpPr>
        <p:spPr>
          <a:xfrm>
            <a:off x="1752600" y="5130802"/>
            <a:ext cx="4724400" cy="507831"/>
          </a:xfrm>
          <a:prstGeom prst="rect">
            <a:avLst/>
          </a:prstGeom>
          <a:noFill/>
        </p:spPr>
        <p:txBody>
          <a:bodyPr wrap="square" rtlCol="0">
            <a:spAutoFit/>
          </a:bodyPr>
          <a:lstStyle/>
          <a:p>
            <a:r>
              <a:rPr lang="en-US" sz="2700" dirty="0" smtClean="0">
                <a:solidFill>
                  <a:srgbClr val="FFFFFF"/>
                </a:solidFill>
                <a:latin typeface="Hand Of Sean" pitchFamily="2" charset="0"/>
                <a:cs typeface="Sean"/>
              </a:rPr>
              <a:t>Captain’s Run</a:t>
            </a:r>
            <a:endParaRPr lang="en-US" sz="2700" dirty="0">
              <a:solidFill>
                <a:srgbClr val="FFFFFF"/>
              </a:solidFill>
              <a:latin typeface="Hand Of Sean" pitchFamily="2" charset="0"/>
              <a:cs typeface="Sean"/>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itle 1"/>
          <p:cNvSpPr>
            <a:spLocks noGrp="1"/>
          </p:cNvSpPr>
          <p:nvPr>
            <p:ph type="title"/>
          </p:nvPr>
        </p:nvSpPr>
        <p:spPr>
          <a:xfrm>
            <a:off x="936461" y="1011873"/>
            <a:ext cx="2963201" cy="796607"/>
          </a:xfrm>
        </p:spPr>
        <p:txBody>
          <a:bodyPr/>
          <a:lstStyle/>
          <a:p>
            <a:r>
              <a:rPr lang="en-NZ" b="0" dirty="0">
                <a:latin typeface="Hand Of Sean" pitchFamily="2" charset="0"/>
              </a:rPr>
              <a:t>Welcome!</a:t>
            </a:r>
          </a:p>
        </p:txBody>
      </p:sp>
      <p:pic>
        <p:nvPicPr>
          <p:cNvPr id="8" name="Picture 7" descr="RNZ22858.JPG"/>
          <p:cNvPicPr>
            <a:picLocks noChangeAspect="1"/>
          </p:cNvPicPr>
          <p:nvPr/>
        </p:nvPicPr>
        <p:blipFill>
          <a:blip r:embed="rId3" cstate="email">
            <a:extLst>
              <a:ext uri="{28A0092B-C50C-407E-A947-70E740481C1C}">
                <a14:useLocalDpi xmlns="" xmlns:a14="http://schemas.microsoft.com/office/drawing/2010/main" val="0"/>
              </a:ext>
            </a:extLst>
          </a:blip>
          <a:stretch>
            <a:fillRect/>
          </a:stretch>
        </p:blipFill>
        <p:spPr>
          <a:xfrm rot="1033871">
            <a:off x="666990" y="2557397"/>
            <a:ext cx="4289263" cy="2859507"/>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RNZ22878.JPG"/>
          <p:cNvPicPr>
            <a:picLocks noChangeAspect="1"/>
          </p:cNvPicPr>
          <p:nvPr/>
        </p:nvPicPr>
        <p:blipFill>
          <a:blip r:embed="rId4" cstate="email">
            <a:extLst>
              <a:ext uri="{28A0092B-C50C-407E-A947-70E740481C1C}">
                <a14:useLocalDpi xmlns="" xmlns:a14="http://schemas.microsoft.com/office/drawing/2010/main" val="0"/>
              </a:ext>
            </a:extLst>
          </a:blip>
          <a:stretch>
            <a:fillRect/>
          </a:stretch>
        </p:blipFill>
        <p:spPr>
          <a:xfrm rot="21180580">
            <a:off x="4283102" y="1644409"/>
            <a:ext cx="4198847" cy="2799231"/>
          </a:xfrm>
          <a:prstGeom prst="rect">
            <a:avLst/>
          </a:prstGeom>
          <a:solidFill>
            <a:srgbClr val="FFFFFF">
              <a:shade val="85000"/>
            </a:srgbClr>
          </a:solidFill>
          <a:ln w="57150" cap="sq" cmpd="sng">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4005515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9"/>
          <p:cNvSpPr txBox="1">
            <a:spLocks noChangeArrowheads="1"/>
          </p:cNvSpPr>
          <p:nvPr/>
        </p:nvSpPr>
        <p:spPr bwMode="auto">
          <a:xfrm>
            <a:off x="886380" y="1163321"/>
            <a:ext cx="6806935" cy="576262"/>
          </a:xfrm>
          <a:prstGeom prst="rect">
            <a:avLst/>
          </a:prstGeom>
          <a:noFill/>
          <a:ln w="9525">
            <a:noFill/>
            <a:miter lim="800000"/>
            <a:headEnd/>
            <a:tailEnd/>
          </a:ln>
        </p:spPr>
        <p:txBody>
          <a:bodyPr lIns="91406" tIns="45703" rIns="91406" bIns="45703"/>
          <a:lstStyle/>
          <a:p>
            <a:pPr eaLnBrk="0" hangingPunct="0">
              <a:spcBef>
                <a:spcPct val="50000"/>
              </a:spcBef>
              <a:defRPr/>
            </a:pPr>
            <a:r>
              <a:rPr lang="en-NZ" sz="3200" dirty="0" smtClean="0">
                <a:solidFill>
                  <a:srgbClr val="0192B8"/>
                </a:solidFill>
                <a:latin typeface="Hand Of Sean" pitchFamily="2" charset="0"/>
                <a:ea typeface="+mj-ea"/>
                <a:cs typeface="Arial" pitchFamily="34" charset="0"/>
              </a:rPr>
              <a:t>Our Focus Today - Agenda</a:t>
            </a:r>
            <a:endParaRPr lang="en-NZ" sz="3600" dirty="0">
              <a:solidFill>
                <a:srgbClr val="003C0E"/>
              </a:solidFill>
              <a:latin typeface="Hand Of Sean" pitchFamily="2" charset="0"/>
              <a:ea typeface="ヒラギノ角ゴ Pro W3"/>
              <a:cs typeface="Arial" pitchFamily="34" charset="0"/>
            </a:endParaRPr>
          </a:p>
        </p:txBody>
      </p:sp>
      <p:sp>
        <p:nvSpPr>
          <p:cNvPr id="7172" name="Text Box 12"/>
          <p:cNvSpPr txBox="1">
            <a:spLocks noChangeArrowheads="1"/>
          </p:cNvSpPr>
          <p:nvPr/>
        </p:nvSpPr>
        <p:spPr bwMode="auto">
          <a:xfrm>
            <a:off x="905430" y="1872933"/>
            <a:ext cx="6885765" cy="3365817"/>
          </a:xfrm>
          <a:prstGeom prst="rect">
            <a:avLst/>
          </a:prstGeom>
          <a:noFill/>
          <a:ln w="9525">
            <a:noFill/>
            <a:miter lim="800000"/>
            <a:headEnd/>
            <a:tailEnd/>
          </a:ln>
        </p:spPr>
        <p:txBody>
          <a:bodyPr lIns="91406" tIns="45703" rIns="91406" bIns="45703"/>
          <a:lstStyle>
            <a:lvl1pPr marL="342900" indent="-342900" eaLnBrk="0" hangingPunct="0">
              <a:defRPr>
                <a:solidFill>
                  <a:schemeClr val="tx1"/>
                </a:solidFill>
                <a:latin typeface="Arial" charset="0"/>
                <a:ea typeface="MS PGothic" charset="0"/>
                <a:cs typeface="MS PGothic" charset="0"/>
              </a:defRPr>
            </a:lvl1pPr>
            <a:lvl2pPr marL="742950" indent="-285750" eaLnBrk="0" hangingPunct="0">
              <a:defRPr>
                <a:solidFill>
                  <a:schemeClr val="tx1"/>
                </a:solidFill>
                <a:latin typeface="Arial" charset="0"/>
                <a:ea typeface="MS PGothic" charset="0"/>
                <a:cs typeface="MS PGothic" charset="0"/>
              </a:defRPr>
            </a:lvl2pPr>
            <a:lvl3pPr marL="1143000" indent="-228600" eaLnBrk="0" hangingPunct="0">
              <a:defRPr>
                <a:solidFill>
                  <a:schemeClr val="tx1"/>
                </a:solidFill>
                <a:latin typeface="Arial" charset="0"/>
                <a:ea typeface="MS PGothic" charset="0"/>
                <a:cs typeface="MS PGothic" charset="0"/>
              </a:defRPr>
            </a:lvl3pPr>
            <a:lvl4pPr marL="1600200" indent="-228600" eaLnBrk="0" hangingPunct="0">
              <a:defRPr>
                <a:solidFill>
                  <a:schemeClr val="tx1"/>
                </a:solidFill>
                <a:latin typeface="Arial" charset="0"/>
                <a:ea typeface="MS PGothic" charset="0"/>
                <a:cs typeface="MS PGothic" charset="0"/>
              </a:defRPr>
            </a:lvl4pPr>
            <a:lvl5pPr marL="2057400" indent="-228600" eaLnBrk="0" hangingPunct="0">
              <a:defRPr>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a:solidFill>
                  <a:schemeClr val="tx1"/>
                </a:solidFill>
                <a:latin typeface="Arial" charset="0"/>
                <a:ea typeface="MS PGothic" charset="0"/>
                <a:cs typeface="MS PGothic" charset="0"/>
              </a:defRPr>
            </a:lvl9pPr>
          </a:lstStyle>
          <a:p>
            <a:pPr marL="355600" indent="-355600" defTabSz="-87313">
              <a:lnSpc>
                <a:spcPct val="125000"/>
              </a:lnSpc>
              <a:buFont typeface="Arial" pitchFamily="34" charset="0"/>
              <a:buChar char="•"/>
            </a:pPr>
            <a:r>
              <a:rPr lang="en-NZ" sz="2800" dirty="0" smtClean="0">
                <a:latin typeface="Arial"/>
                <a:ea typeface="ヒラギノ角ゴ Pro W3" charset="0"/>
                <a:cs typeface="Arial"/>
              </a:rPr>
              <a:t>Welcome!</a:t>
            </a:r>
          </a:p>
          <a:p>
            <a:pPr marL="355600" indent="-355600" defTabSz="-87313">
              <a:lnSpc>
                <a:spcPct val="125000"/>
              </a:lnSpc>
              <a:buFont typeface="Arial" pitchFamily="34" charset="0"/>
              <a:buChar char="•"/>
            </a:pPr>
            <a:r>
              <a:rPr lang="en-NZ" sz="2800" dirty="0" smtClean="0">
                <a:latin typeface="Arial"/>
                <a:ea typeface="ヒラギノ角ゴ Pro W3" charset="0"/>
                <a:cs typeface="Arial"/>
              </a:rPr>
              <a:t>Why we’re here</a:t>
            </a:r>
          </a:p>
          <a:p>
            <a:pPr marL="355600" indent="-355600" defTabSz="-87313">
              <a:lnSpc>
                <a:spcPct val="125000"/>
              </a:lnSpc>
              <a:buFont typeface="Arial" pitchFamily="34" charset="0"/>
              <a:buChar char="•"/>
            </a:pPr>
            <a:r>
              <a:rPr lang="en-NZ" sz="2800" dirty="0" smtClean="0">
                <a:latin typeface="Arial"/>
                <a:ea typeface="ヒラギノ角ゴ Pro W3" charset="0"/>
                <a:cs typeface="Arial"/>
              </a:rPr>
              <a:t>People to meet</a:t>
            </a:r>
          </a:p>
          <a:p>
            <a:pPr marL="355600" indent="-355600" defTabSz="-87313">
              <a:lnSpc>
                <a:spcPct val="125000"/>
              </a:lnSpc>
              <a:buFont typeface="Arial" pitchFamily="34" charset="0"/>
              <a:buChar char="•"/>
            </a:pPr>
            <a:r>
              <a:rPr lang="en-NZ" sz="2800" dirty="0" smtClean="0">
                <a:latin typeface="Arial"/>
                <a:ea typeface="ヒラギノ角ゴ Pro W3" charset="0"/>
                <a:cs typeface="Arial"/>
              </a:rPr>
              <a:t>Staying safe</a:t>
            </a:r>
          </a:p>
          <a:p>
            <a:pPr marL="355600" indent="-355600" defTabSz="-87313">
              <a:lnSpc>
                <a:spcPct val="125000"/>
              </a:lnSpc>
              <a:buFont typeface="Arial" pitchFamily="34" charset="0"/>
              <a:buChar char="•"/>
            </a:pPr>
            <a:r>
              <a:rPr lang="en-NZ" sz="2800" dirty="0" smtClean="0">
                <a:latin typeface="Arial"/>
                <a:ea typeface="ヒラギノ角ゴ Pro W3" charset="0"/>
                <a:cs typeface="Arial"/>
              </a:rPr>
              <a:t>Our work venue!</a:t>
            </a:r>
          </a:p>
        </p:txBody>
      </p:sp>
      <p:pic>
        <p:nvPicPr>
          <p:cNvPr id="5" name="Picture 3" descr="03_ModuleBackground_RugbyC.jpg"/>
          <p:cNvPicPr>
            <a:picLocks noChangeAspect="1" noChangeArrowheads="1"/>
          </p:cNvPicPr>
          <p:nvPr/>
        </p:nvPicPr>
        <p:blipFill rotWithShape="1">
          <a:blip r:embed="rId3" cstate="email">
            <a:extLst>
              <a:ext uri="{28A0092B-C50C-407E-A947-70E740481C1C}">
                <a14:useLocalDpi xmlns="" xmlns:a14="http://schemas.microsoft.com/office/drawing/2010/main" val="0"/>
              </a:ext>
            </a:extLst>
          </a:blip>
          <a:srcRect/>
          <a:stretch/>
        </p:blipFill>
        <p:spPr bwMode="auto">
          <a:xfrm>
            <a:off x="7714610" y="2055843"/>
            <a:ext cx="2191389" cy="20945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3155340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330345" y="1216906"/>
            <a:ext cx="6502400" cy="1771954"/>
          </a:xfrm>
        </p:spPr>
        <p:txBody>
          <a:bodyPr>
            <a:normAutofit fontScale="90000"/>
          </a:bodyPr>
          <a:lstStyle/>
          <a:p>
            <a:pPr algn="ctr">
              <a:lnSpc>
                <a:spcPct val="150000"/>
              </a:lnSpc>
            </a:pPr>
            <a:r>
              <a:rPr lang="en-US" sz="4000" dirty="0" smtClean="0">
                <a:latin typeface="Hand Of Sean" pitchFamily="2" charset="0"/>
              </a:rPr>
              <a:t>Match Manager</a:t>
            </a:r>
            <a:br>
              <a:rPr lang="en-US" sz="4000" dirty="0" smtClean="0">
                <a:latin typeface="Hand Of Sean" pitchFamily="2" charset="0"/>
              </a:rPr>
            </a:br>
            <a:r>
              <a:rPr lang="en-US" sz="4000" dirty="0" smtClean="0">
                <a:latin typeface="Hand Of Sean" pitchFamily="2" charset="0"/>
              </a:rPr>
              <a:t>Kate Bidwell </a:t>
            </a:r>
            <a:br>
              <a:rPr lang="en-US" sz="4000" dirty="0" smtClean="0">
                <a:latin typeface="Hand Of Sean" pitchFamily="2" charset="0"/>
              </a:rPr>
            </a:br>
            <a:endParaRPr lang="en-US" sz="4000" dirty="0">
              <a:latin typeface="Hand Of Sean" pitchFamily="2" charset="0"/>
            </a:endParaRPr>
          </a:p>
        </p:txBody>
      </p:sp>
      <p:pic>
        <p:nvPicPr>
          <p:cNvPr id="11266" name="Picture 2" descr="http://www.downtownbackpackers.co.nz/assets/blogs/Wellington-Regional-Stadium.jpg"/>
          <p:cNvPicPr>
            <a:picLocks noChangeAspect="1" noChangeArrowheads="1"/>
          </p:cNvPicPr>
          <p:nvPr/>
        </p:nvPicPr>
        <p:blipFill>
          <a:blip r:embed="rId3" cstate="email"/>
          <a:srcRect/>
          <a:stretch>
            <a:fillRect/>
          </a:stretch>
        </p:blipFill>
        <p:spPr bwMode="auto">
          <a:xfrm rot="20665267">
            <a:off x="1239933" y="3052531"/>
            <a:ext cx="3367979" cy="24394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p:nvPr/>
        </p:nvPicPr>
        <p:blipFill>
          <a:blip r:embed="rId4" cstate="email">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o="http://schemas.microsoft.com/office/mac/office/2008/main" xmlns:mc="http://schemas.openxmlformats.org/markup-compatibility/2006" xmlns:mv="urn:schemas-microsoft-com:mac:vml"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rcRect/>
          <a:stretch>
            <a:fillRect/>
          </a:stretch>
        </p:blipFill>
        <p:spPr bwMode="auto">
          <a:xfrm rot="476494">
            <a:off x="4780746" y="3446385"/>
            <a:ext cx="3516347" cy="24240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39531536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8208" y="1025834"/>
            <a:ext cx="7721600" cy="779462"/>
          </a:xfrm>
        </p:spPr>
        <p:txBody>
          <a:bodyPr>
            <a:noAutofit/>
          </a:bodyPr>
          <a:lstStyle/>
          <a:p>
            <a:r>
              <a:rPr lang="en-NZ" sz="4800" dirty="0" smtClean="0"/>
              <a:t>FIRSTLY THANK YOU!!!!!</a:t>
            </a:r>
            <a:endParaRPr lang="en-NZ" sz="4800" dirty="0"/>
          </a:p>
        </p:txBody>
      </p:sp>
      <p:sp>
        <p:nvSpPr>
          <p:cNvPr id="3" name="Content Placeholder 2"/>
          <p:cNvSpPr>
            <a:spLocks noGrp="1"/>
          </p:cNvSpPr>
          <p:nvPr>
            <p:ph idx="1"/>
          </p:nvPr>
        </p:nvSpPr>
        <p:spPr>
          <a:xfrm>
            <a:off x="948208" y="2419350"/>
            <a:ext cx="7721600" cy="4025899"/>
          </a:xfrm>
        </p:spPr>
        <p:txBody>
          <a:bodyPr>
            <a:normAutofit/>
          </a:bodyPr>
          <a:lstStyle/>
          <a:p>
            <a:r>
              <a:rPr lang="en-NZ" sz="3600" dirty="0" smtClean="0"/>
              <a:t>T – TOGETHER</a:t>
            </a:r>
          </a:p>
          <a:p>
            <a:r>
              <a:rPr lang="en-NZ" sz="3600" dirty="0" smtClean="0"/>
              <a:t>E – EVERYONE</a:t>
            </a:r>
          </a:p>
          <a:p>
            <a:r>
              <a:rPr lang="en-NZ" sz="3600" dirty="0" smtClean="0"/>
              <a:t>A – ACHIEVES</a:t>
            </a:r>
          </a:p>
          <a:p>
            <a:r>
              <a:rPr lang="en-NZ" sz="3600" dirty="0" smtClean="0"/>
              <a:t>M - MORE</a:t>
            </a:r>
            <a:endParaRPr lang="en-NZ" sz="36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0158" y="1025834"/>
            <a:ext cx="8043392" cy="779462"/>
          </a:xfrm>
        </p:spPr>
        <p:txBody>
          <a:bodyPr>
            <a:noAutofit/>
          </a:bodyPr>
          <a:lstStyle/>
          <a:p>
            <a:r>
              <a:rPr lang="en-NZ" sz="4000" dirty="0" smtClean="0"/>
              <a:t>MATCH MANAGERS ROLE</a:t>
            </a:r>
            <a:endParaRPr lang="en-NZ" sz="4000" dirty="0"/>
          </a:p>
        </p:txBody>
      </p:sp>
      <p:sp>
        <p:nvSpPr>
          <p:cNvPr id="3" name="Content Placeholder 2"/>
          <p:cNvSpPr>
            <a:spLocks noGrp="1"/>
          </p:cNvSpPr>
          <p:nvPr>
            <p:ph idx="1"/>
          </p:nvPr>
        </p:nvSpPr>
        <p:spPr>
          <a:xfrm>
            <a:off x="965200" y="2146301"/>
            <a:ext cx="8026400" cy="3543299"/>
          </a:xfrm>
        </p:spPr>
        <p:txBody>
          <a:bodyPr>
            <a:normAutofit/>
          </a:bodyPr>
          <a:lstStyle/>
          <a:p>
            <a:r>
              <a:rPr lang="en-NZ" sz="4800" dirty="0" smtClean="0"/>
              <a:t>So what do I do?</a:t>
            </a:r>
          </a:p>
          <a:p>
            <a:r>
              <a:rPr lang="en-NZ" sz="4800" dirty="0" smtClean="0"/>
              <a:t>And how do you help me?</a:t>
            </a:r>
            <a:endParaRPr lang="en-NZ" sz="4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NZ" dirty="0" smtClean="0"/>
              <a:t>LET ME INTRODUCE THE SUPER STAR RNZ 2011 TEAM!</a:t>
            </a:r>
            <a:endParaRPr lang="en-NZ" dirty="0"/>
          </a:p>
        </p:txBody>
      </p:sp>
      <p:sp>
        <p:nvSpPr>
          <p:cNvPr id="3" name="Content Placeholder 2"/>
          <p:cNvSpPr>
            <a:spLocks noGrp="1"/>
          </p:cNvSpPr>
          <p:nvPr>
            <p:ph idx="1"/>
          </p:nvPr>
        </p:nvSpPr>
        <p:spPr>
          <a:xfrm>
            <a:off x="965200" y="2146301"/>
            <a:ext cx="6731000" cy="4159249"/>
          </a:xfrm>
        </p:spPr>
        <p:txBody>
          <a:bodyPr>
            <a:normAutofit/>
          </a:bodyPr>
          <a:lstStyle/>
          <a:p>
            <a:r>
              <a:rPr lang="en-NZ" dirty="0" smtClean="0"/>
              <a:t>WHAT DO THEY DO?</a:t>
            </a:r>
          </a:p>
          <a:p>
            <a:r>
              <a:rPr lang="en-NZ" dirty="0" smtClean="0"/>
              <a:t>Media – Janine Stutz &amp; Nick </a:t>
            </a:r>
            <a:r>
              <a:rPr lang="en-NZ" dirty="0" err="1" smtClean="0"/>
              <a:t>Maybury</a:t>
            </a:r>
            <a:endParaRPr lang="en-NZ" dirty="0" smtClean="0"/>
          </a:p>
          <a:p>
            <a:r>
              <a:rPr lang="en-NZ" dirty="0" smtClean="0"/>
              <a:t>Catering – Matt Spiller</a:t>
            </a:r>
          </a:p>
          <a:p>
            <a:r>
              <a:rPr lang="en-NZ" dirty="0" smtClean="0"/>
              <a:t>Match Services– Kate Bidwell &amp; Derek Dingle</a:t>
            </a:r>
          </a:p>
          <a:p>
            <a:r>
              <a:rPr lang="en-NZ" dirty="0" smtClean="0"/>
              <a:t>Spectator Services – Theresa </a:t>
            </a:r>
            <a:r>
              <a:rPr lang="en-NZ" dirty="0" err="1" smtClean="0"/>
              <a:t>Cayley</a:t>
            </a:r>
            <a:endParaRPr lang="en-NZ" dirty="0" smtClean="0"/>
          </a:p>
          <a:p>
            <a:r>
              <a:rPr lang="en-NZ" dirty="0" smtClean="0"/>
              <a:t>Logistics – Brett Kennerley &amp; Allen Butt</a:t>
            </a:r>
          </a:p>
          <a:p>
            <a:r>
              <a:rPr lang="en-NZ" dirty="0" smtClean="0"/>
              <a:t>Workforce – Trish Ross</a:t>
            </a:r>
            <a:endParaRPr lang="en-NZ"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3626</TotalTime>
  <Words>1207</Words>
  <Application>Microsoft Office PowerPoint</Application>
  <PresentationFormat>A4 Paper (210x297 mm)</PresentationFormat>
  <Paragraphs>168</Paragraphs>
  <Slides>24</Slides>
  <Notes>14</Notes>
  <HiddenSlides>0</HiddenSlides>
  <MMClips>1</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Office Theme</vt:lpstr>
      <vt:lpstr>Custom Design</vt:lpstr>
      <vt:lpstr>1_Custom Design</vt:lpstr>
      <vt:lpstr>Slide 1</vt:lpstr>
      <vt:lpstr>Slide 2</vt:lpstr>
      <vt:lpstr>Slide 3</vt:lpstr>
      <vt:lpstr>Welcome!</vt:lpstr>
      <vt:lpstr>Slide 5</vt:lpstr>
      <vt:lpstr>Match Manager Kate Bidwell  </vt:lpstr>
      <vt:lpstr>FIRSTLY THANK YOU!!!!!</vt:lpstr>
      <vt:lpstr>MATCH MANAGERS ROLE</vt:lpstr>
      <vt:lpstr>LET ME INTRODUCE THE SUPER STAR RNZ 2011 TEAM!</vt:lpstr>
      <vt:lpstr>TOP 5 THINGS TO REMEMBER BEFORE YOUR SHIFT </vt:lpstr>
      <vt:lpstr>Slide 11</vt:lpstr>
      <vt:lpstr>PUBLIC TRANSPORT</vt:lpstr>
      <vt:lpstr>Slide 13</vt:lpstr>
      <vt:lpstr>Finally something you would not know about me...........</vt:lpstr>
      <vt:lpstr>Our Stadium  Jude Cleland </vt:lpstr>
      <vt:lpstr>Slide 16</vt:lpstr>
      <vt:lpstr>Harry Duynhoven</vt:lpstr>
      <vt:lpstr>Regional Workforce Manager Trish Ross</vt:lpstr>
      <vt:lpstr>Slide 19</vt:lpstr>
      <vt:lpstr>Slide 20</vt:lpstr>
      <vt:lpstr>Let’s Get Talking!</vt:lpstr>
      <vt:lpstr>BREAK</vt:lpstr>
      <vt:lpstr>SPOTSWOOD VISIT</vt:lpstr>
      <vt:lpstr>Slide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Jamie Fitzgerald</dc:creator>
  <cp:lastModifiedBy>Kate Bidwell</cp:lastModifiedBy>
  <cp:revision>323</cp:revision>
  <dcterms:created xsi:type="dcterms:W3CDTF">2011-06-15T10:36:20Z</dcterms:created>
  <dcterms:modified xsi:type="dcterms:W3CDTF">2011-08-29T04:34:42Z</dcterms:modified>
</cp:coreProperties>
</file>