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15"/>
  </p:notesMasterIdLst>
  <p:sldIdLst>
    <p:sldId id="256" r:id="rId5"/>
    <p:sldId id="2145706523" r:id="rId6"/>
    <p:sldId id="2145706532" r:id="rId7"/>
    <p:sldId id="263" r:id="rId8"/>
    <p:sldId id="2145706538" r:id="rId9"/>
    <p:sldId id="283" r:id="rId10"/>
    <p:sldId id="2145706545" r:id="rId11"/>
    <p:sldId id="651" r:id="rId12"/>
    <p:sldId id="2145706552" r:id="rId13"/>
    <p:sldId id="2145706548" r:id="rId14"/>
  </p:sldIdLst>
  <p:sldSz cx="12192000" cy="6858000"/>
  <p:notesSz cx="7102475" cy="9388475"/>
  <p:embeddedFontLst>
    <p:embeddedFont>
      <p:font typeface="Montserrat" panose="00000500000000000000" pitchFamily="2" charset="0"/>
      <p:regular r:id="rId16"/>
      <p:bold r:id="rId17"/>
      <p:italic r:id="rId18"/>
      <p:boldItalic r:id="rId19"/>
    </p:embeddedFont>
    <p:embeddedFont>
      <p:font typeface="Questrial" pitchFamily="2" charset="0"/>
      <p:regular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91" roundtripDataSignature="AMtx7mjgylQKJ5F/p9N2NsuuSHynUTUk4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01C760F-D434-347B-C0B9-8ABAFDCC180B}" name="Sarah Appleton" initials="SA" userId="S::sarah.appleton@synergia.co.nz::d870396c-ae26-41e9-9978-3e68d0bd5bf6" providerId="AD"/>
  <p188:author id="{D39BA0D6-A482-D38A-D78C-1BC20CC94DB6}" name="Guest User" initials="GU" userId="S::urn:spo:anon#3072c67815d09c1fbf848a7f9071c03d441258c0da6ee53b97ad7792630662e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1FA4"/>
    <a:srgbClr val="54ABC6"/>
    <a:srgbClr val="A6A6A6"/>
    <a:srgbClr val="007097"/>
    <a:srgbClr val="D9ECF8"/>
    <a:srgbClr val="F269C7"/>
    <a:srgbClr val="236E97"/>
    <a:srgbClr val="9CE6CE"/>
    <a:srgbClr val="7BD4CB"/>
    <a:srgbClr val="C8E6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33B006D-2FFF-4AB9-9A7B-EE6DE76532C2}">
  <a:tblStyle styleId="{C33B006D-2FFF-4AB9-9A7B-EE6DE76532C2}"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AEE"/>
          </a:solidFill>
        </a:fill>
      </a:tcStyle>
    </a:wholeTbl>
    <a:band1H>
      <a:tcTxStyle/>
      <a:tcStyle>
        <a:tcBdr/>
        <a:fill>
          <a:solidFill>
            <a:srgbClr val="CAD4DC"/>
          </a:solidFill>
        </a:fill>
      </a:tcStyle>
    </a:band1H>
    <a:band2H>
      <a:tcTxStyle/>
      <a:tcStyle>
        <a:tcBdr/>
      </a:tcStyle>
    </a:band2H>
    <a:band1V>
      <a:tcTxStyle/>
      <a:tcStyle>
        <a:tcBdr/>
        <a:fill>
          <a:solidFill>
            <a:srgbClr val="CAD4DC"/>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6CB4E779-7AAD-4D3E-9F4D-8177095B6591}"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353" autoAdjust="0"/>
  </p:normalViewPr>
  <p:slideViewPr>
    <p:cSldViewPr snapToGrid="0">
      <p:cViewPr varScale="1">
        <p:scale>
          <a:sx n="77" d="100"/>
          <a:sy n="77" d="100"/>
        </p:scale>
        <p:origin x="1878" y="2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9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92"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91" Type="http://customschemas.google.com/relationships/presentationmetadata" Target="metadata"/><Relationship Id="rId9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95"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4.fntdata"/><Relationship Id="rId9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7739" cy="471054"/>
          </a:xfrm>
          <a:prstGeom prst="rect">
            <a:avLst/>
          </a:prstGeom>
          <a:noFill/>
          <a:ln>
            <a:noFill/>
          </a:ln>
        </p:spPr>
        <p:txBody>
          <a:bodyPr spcFirstLastPara="1" wrap="square" lIns="94193" tIns="47071" rIns="94193" bIns="47071"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4023093" y="0"/>
            <a:ext cx="3077739" cy="471054"/>
          </a:xfrm>
          <a:prstGeom prst="rect">
            <a:avLst/>
          </a:prstGeom>
          <a:noFill/>
          <a:ln>
            <a:noFill/>
          </a:ln>
        </p:spPr>
        <p:txBody>
          <a:bodyPr spcFirstLastPara="1" wrap="square" lIns="94193" tIns="47071" rIns="94193" bIns="47071"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248" y="4518203"/>
            <a:ext cx="5681980" cy="3696713"/>
          </a:xfrm>
          <a:prstGeom prst="rect">
            <a:avLst/>
          </a:prstGeom>
          <a:noFill/>
          <a:ln>
            <a:noFill/>
          </a:ln>
        </p:spPr>
        <p:txBody>
          <a:bodyPr spcFirstLastPara="1" wrap="square" lIns="94193" tIns="47071" rIns="94193" bIns="47071"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917423"/>
            <a:ext cx="3077739" cy="471053"/>
          </a:xfrm>
          <a:prstGeom prst="rect">
            <a:avLst/>
          </a:prstGeom>
          <a:noFill/>
          <a:ln>
            <a:noFill/>
          </a:ln>
        </p:spPr>
        <p:txBody>
          <a:bodyPr spcFirstLastPara="1" wrap="square" lIns="94193" tIns="47071" rIns="94193" bIns="47071"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4023093" y="8917423"/>
            <a:ext cx="3077739" cy="471053"/>
          </a:xfrm>
          <a:prstGeom prst="rect">
            <a:avLst/>
          </a:prstGeom>
          <a:noFill/>
          <a:ln>
            <a:noFill/>
          </a:ln>
        </p:spPr>
        <p:txBody>
          <a:bodyPr spcFirstLastPara="1" wrap="square" lIns="94193" tIns="47071" rIns="94193" bIns="47071" anchor="b" anchorCtr="0">
            <a:noAutofit/>
          </a:bodyPr>
          <a:lstStyle/>
          <a:p>
            <a:pPr algn="r"/>
            <a:fld id="{00000000-1234-1234-1234-123412341234}" type="slidenum">
              <a:rPr lang="en-NZ" sz="1200" smtClean="0">
                <a:solidFill>
                  <a:schemeClr val="dk1"/>
                </a:solidFill>
                <a:latin typeface="Calibri"/>
                <a:ea typeface="Calibri"/>
                <a:cs typeface="Calibri"/>
                <a:sym typeface="Calibri"/>
              </a:rPr>
              <a:pPr algn="r"/>
              <a:t>‹#›</a:t>
            </a:fld>
            <a:endParaRPr lang="en-NZ" sz="1200"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2:notes"/>
          <p:cNvSpPr txBox="1">
            <a:spLocks noGrp="1"/>
          </p:cNvSpPr>
          <p:nvPr>
            <p:ph type="body" idx="1"/>
          </p:nvPr>
        </p:nvSpPr>
        <p:spPr>
          <a:xfrm>
            <a:off x="713043" y="4950414"/>
            <a:ext cx="5704340" cy="4050339"/>
          </a:xfrm>
          <a:prstGeom prst="rect">
            <a:avLst/>
          </a:prstGeom>
          <a:noFill/>
          <a:ln>
            <a:noFill/>
          </a:ln>
        </p:spPr>
        <p:txBody>
          <a:bodyPr spcFirstLastPara="1" wrap="square" lIns="99502" tIns="49726" rIns="99502" bIns="49726" anchor="t" anchorCtr="0">
            <a:noAutofit/>
          </a:bodyPr>
          <a:lstStyle/>
          <a:p>
            <a:pPr marL="0" indent="0"/>
            <a:r>
              <a:rPr lang="en-US" dirty="0"/>
              <a:t>This deck includes key slides and summary slides from the full presentation of S&amp;A evaluation findings for Year 3. </a:t>
            </a:r>
          </a:p>
        </p:txBody>
      </p:sp>
      <p:sp>
        <p:nvSpPr>
          <p:cNvPr id="206" name="Google Shape;206;p2:notes"/>
          <p:cNvSpPr>
            <a:spLocks noGrp="1" noRot="1" noChangeAspect="1"/>
          </p:cNvSpPr>
          <p:nvPr>
            <p:ph type="sldImg" idx="2"/>
          </p:nvPr>
        </p:nvSpPr>
        <p:spPr>
          <a:xfrm>
            <a:off x="477838" y="1285875"/>
            <a:ext cx="6173787"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p8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1" name="Google Shape;771;p80:notes"/>
          <p:cNvSpPr txBox="1">
            <a:spLocks noGrp="1"/>
          </p:cNvSpPr>
          <p:nvPr>
            <p:ph type="body" idx="1"/>
          </p:nvPr>
        </p:nvSpPr>
        <p:spPr>
          <a:xfrm>
            <a:off x="710248" y="4518204"/>
            <a:ext cx="5681980" cy="3696713"/>
          </a:xfrm>
          <a:prstGeom prst="rect">
            <a:avLst/>
          </a:prstGeom>
          <a:noFill/>
          <a:ln>
            <a:noFill/>
          </a:ln>
        </p:spPr>
        <p:txBody>
          <a:bodyPr spcFirstLastPara="1" wrap="square" lIns="94181" tIns="47065" rIns="94181" bIns="47065" anchor="t" anchorCtr="0">
            <a:noAutofit/>
          </a:bodyPr>
          <a:lstStyle/>
          <a:p>
            <a:pPr marL="462263" indent="-231131" defTabSz="914286">
              <a:buFont typeface="Arial" panose="020B0604020202020204" pitchFamily="34" charset="0"/>
              <a:buChar char="•"/>
              <a:defRPr/>
            </a:pPr>
            <a:r>
              <a:rPr lang="en-US" b="1" dirty="0"/>
              <a:t>Are the S&amp;A outcomes sustainable? </a:t>
            </a:r>
            <a:r>
              <a:rPr lang="en-US" b="0" dirty="0"/>
              <a:t>Mostly, with some more sustainable than others</a:t>
            </a:r>
            <a:r>
              <a:rPr lang="en-US" b="1" dirty="0"/>
              <a:t>. </a:t>
            </a:r>
            <a:r>
              <a:rPr lang="en-US" dirty="0">
                <a:solidFill>
                  <a:schemeClr val="accent2"/>
                </a:solidFill>
              </a:rPr>
              <a:t>Some change project outcomes represent a step change or ‘hardware’ change that will continue to exist and deliver benefits. People, capability, behaviors etc., are more like ‘software’ and these soft elements of change will be sustainable but will need future/ongoing investment as there is natural turnover of staff etc. </a:t>
            </a:r>
          </a:p>
          <a:p>
            <a:pPr marL="462263" indent="-231131">
              <a:buFont typeface="Arial" panose="020B0604020202020204" pitchFamily="34" charset="0"/>
              <a:buChar char="•"/>
            </a:pPr>
            <a:r>
              <a:rPr lang="en-US" dirty="0"/>
              <a:t>Partners who expect to sustain ongoing operational costs of change projects were mindful of the tight fiscal environment but  were generally hopeful of securing funding as the S&amp;A period had provided the opportunity to make significant changes and understand the benefit they brought. </a:t>
            </a:r>
          </a:p>
          <a:p>
            <a:pPr marL="462263" indent="-231131">
              <a:buFont typeface="Arial" panose="020B0604020202020204" pitchFamily="34" charset="0"/>
              <a:buChar char="•"/>
            </a:pPr>
            <a:r>
              <a:rPr lang="en-US" dirty="0"/>
              <a:t>Smaller organisations where funding for roles is required are potentially the most vulnerable. Needing to secure funding on an annual basis was also raised as a challenge to long term planning that also used up resource to secure each year.   </a:t>
            </a:r>
          </a:p>
        </p:txBody>
      </p:sp>
      <p:sp>
        <p:nvSpPr>
          <p:cNvPr id="772" name="Google Shape;772;p80:notes"/>
          <p:cNvSpPr txBox="1">
            <a:spLocks noGrp="1"/>
          </p:cNvSpPr>
          <p:nvPr>
            <p:ph type="sldNum" idx="12"/>
          </p:nvPr>
        </p:nvSpPr>
        <p:spPr>
          <a:xfrm>
            <a:off x="4023094" y="8917424"/>
            <a:ext cx="3077739" cy="471053"/>
          </a:xfrm>
          <a:prstGeom prst="rect">
            <a:avLst/>
          </a:prstGeom>
          <a:noFill/>
          <a:ln>
            <a:noFill/>
          </a:ln>
        </p:spPr>
        <p:txBody>
          <a:bodyPr spcFirstLastPara="1" wrap="square" lIns="94181" tIns="47065" rIns="94181" bIns="47065" anchor="b" anchorCtr="0">
            <a:noAutofit/>
          </a:bodyPr>
          <a:lstStyle/>
          <a:p>
            <a:pPr algn="r"/>
            <a:fld id="{00000000-1234-1234-1234-123412341234}" type="slidenum">
              <a:rPr lang="en-NZ" sz="1200">
                <a:solidFill>
                  <a:schemeClr val="dk1"/>
                </a:solidFill>
                <a:latin typeface="Calibri"/>
                <a:ea typeface="Calibri"/>
                <a:cs typeface="Calibri"/>
                <a:sym typeface="Calibri"/>
              </a:rPr>
              <a:pPr algn="r"/>
              <a:t>10</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dirty="0"/>
              <a:t>S&amp;A was part of the government’s COVID-19 Recovery Package ($265m funding over four years from 2020). National Partners presented business cases to secure some of the investment available to strengthen and adapt in a way that they felt best positioned their organisation, networks, and the communities they served to ensure their long-term viability and sustainability. The Recovery Package was not intended to fund the development of physical infrastructure or new facilities nor campaigns to increase physical activity or ‘business-as-usual’ activity.</a:t>
            </a:r>
          </a:p>
          <a:p>
            <a:pPr>
              <a:buFont typeface="Arial" panose="020B0604020202020204" pitchFamily="34" charset="0"/>
              <a:buChar char="•"/>
            </a:pPr>
            <a:r>
              <a:rPr lang="en-US" dirty="0"/>
              <a:t>The heart of the S&amp;A has remained constant through evolving delivery and across the range of Partners and projects. These principles were identified in earlier phases of the evaluation. The purpose of the S&amp;A programme is to build the capacity, capability, and resilience of investment of Partner organisations and their delivery networks, so that they are best positioned to meet the needs of participants and athletes into the future. The programme operates in the spirit of partnership and according to the principles on the slide. These principles combine to give the programme a unique kaupapa and approach that has been valued by Partners.</a:t>
            </a:r>
          </a:p>
          <a:p>
            <a:endParaRPr lang="en-NZ" dirty="0"/>
          </a:p>
        </p:txBody>
      </p:sp>
      <p:sp>
        <p:nvSpPr>
          <p:cNvPr id="4" name="Slide Number Placeholder 3"/>
          <p:cNvSpPr>
            <a:spLocks noGrp="1"/>
          </p:cNvSpPr>
          <p:nvPr>
            <p:ph type="sldNum" idx="12"/>
          </p:nvPr>
        </p:nvSpPr>
        <p:spPr/>
        <p:txBody>
          <a:bodyPr/>
          <a:lstStyle/>
          <a:p>
            <a:pPr algn="r"/>
            <a:fld id="{00000000-1234-1234-1234-123412341234}" type="slidenum">
              <a:rPr lang="en-NZ" sz="1200">
                <a:solidFill>
                  <a:schemeClr val="dk1"/>
                </a:solidFill>
                <a:latin typeface="Calibri"/>
                <a:ea typeface="Calibri"/>
                <a:cs typeface="Calibri"/>
                <a:sym typeface="Calibri"/>
              </a:rPr>
              <a:pPr algn="r"/>
              <a:t>2</a:t>
            </a:fld>
            <a:endParaRPr lang="en-NZ"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63528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dirty="0"/>
              <a:t>This year’s report focusses on the change projects of Waves 1 and 2. These are the largest Waves, both in terms of numbers and financial investment (81% of all project funding). This report essentially begins to test the programme logic developed for S&amp;A. It explores the success of completed change projects and their contribution to the intended S&amp;A programme outcome areas.</a:t>
            </a:r>
            <a:r>
              <a:rPr lang="en-NZ" dirty="0"/>
              <a:t> </a:t>
            </a:r>
          </a:p>
          <a:p>
            <a:pPr>
              <a:buFont typeface="Arial" panose="020B0604020202020204" pitchFamily="34" charset="0"/>
              <a:buChar char="•"/>
            </a:pPr>
            <a:r>
              <a:rPr lang="en-US" dirty="0"/>
              <a:t>This is our third and penultimate annual evaluation report for Sport New Zealand’s (Sport NZ) National Strengthen &amp; Adapt Programme (S&amp;A or the S&amp;A programme). This report is written primarily for the Programme Team and their internal sponsor. </a:t>
            </a:r>
            <a:endParaRPr lang="en-NZ" dirty="0"/>
          </a:p>
        </p:txBody>
      </p:sp>
      <p:sp>
        <p:nvSpPr>
          <p:cNvPr id="4" name="Slide Number Placeholder 3"/>
          <p:cNvSpPr>
            <a:spLocks noGrp="1"/>
          </p:cNvSpPr>
          <p:nvPr>
            <p:ph type="sldNum" idx="12"/>
          </p:nvPr>
        </p:nvSpPr>
        <p:spPr/>
        <p:txBody>
          <a:bodyPr/>
          <a:lstStyle/>
          <a:p>
            <a:pPr algn="r"/>
            <a:fld id="{00000000-1234-1234-1234-123412341234}" type="slidenum">
              <a:rPr lang="en-NZ" sz="1200">
                <a:solidFill>
                  <a:schemeClr val="dk1"/>
                </a:solidFill>
                <a:latin typeface="Calibri"/>
                <a:ea typeface="Calibri"/>
                <a:cs typeface="Calibri"/>
                <a:sym typeface="Calibri"/>
              </a:rPr>
              <a:pPr algn="r"/>
              <a:t>3</a:t>
            </a:fld>
            <a:endParaRPr lang="en-NZ"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87332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6: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16:notes"/>
          <p:cNvSpPr txBox="1">
            <a:spLocks noGrp="1"/>
          </p:cNvSpPr>
          <p:nvPr>
            <p:ph type="body" idx="1"/>
          </p:nvPr>
        </p:nvSpPr>
        <p:spPr>
          <a:xfrm>
            <a:off x="710248" y="4518204"/>
            <a:ext cx="5681980" cy="3696713"/>
          </a:xfrm>
          <a:prstGeom prst="rect">
            <a:avLst/>
          </a:prstGeom>
          <a:noFill/>
          <a:ln>
            <a:noFill/>
          </a:ln>
        </p:spPr>
        <p:txBody>
          <a:bodyPr spcFirstLastPara="1" wrap="square" lIns="94181" tIns="47065" rIns="94181" bIns="47065" anchor="t" anchorCtr="0">
            <a:noAutofit/>
          </a:bodyPr>
          <a:lstStyle/>
          <a:p>
            <a:pPr marL="462263" indent="-231131">
              <a:buFont typeface="Arial" panose="020B0604020202020204" pitchFamily="34" charset="0"/>
              <a:buChar char="•"/>
            </a:pPr>
            <a:r>
              <a:rPr lang="en-US" dirty="0"/>
              <a:t>Handout of this image is recommended as font too small to read</a:t>
            </a:r>
          </a:p>
          <a:p>
            <a:pPr marL="462263" indent="-231131" defTabSz="914286">
              <a:buFont typeface="Arial" panose="020B0604020202020204" pitchFamily="34" charset="0"/>
              <a:buChar char="•"/>
              <a:defRPr/>
            </a:pPr>
            <a:r>
              <a:rPr lang="en-US" dirty="0"/>
              <a:t>This year’s report focusses on the change projects of Waves 1 and 2. These are the largest Waves (21 Partners) and represent 81% of the total funding allocated to Partners. </a:t>
            </a:r>
          </a:p>
          <a:p>
            <a:pPr marL="462263" indent="-231131">
              <a:buFont typeface="Arial" panose="020B0604020202020204" pitchFamily="34" charset="0"/>
              <a:buChar char="•"/>
            </a:pPr>
            <a:r>
              <a:rPr lang="en-US" dirty="0"/>
              <a:t>Total 61 change projects with $ 22,255,893. The Wave 4 Partner not yet live is Softball- dashboard identifies the schedule still in draft </a:t>
            </a:r>
          </a:p>
          <a:p>
            <a:pPr marL="462263" indent="-231131">
              <a:buFont typeface="Arial" panose="020B0604020202020204" pitchFamily="34" charset="0"/>
              <a:buChar char="•"/>
            </a:pPr>
            <a:r>
              <a:rPr lang="en-US" b="1" dirty="0"/>
              <a:t>How many projects are ‘finished’? </a:t>
            </a:r>
            <a:r>
              <a:rPr lang="en-US" b="0" dirty="0"/>
              <a:t>27 of 44 are closed on the investment dashboard. </a:t>
            </a:r>
          </a:p>
          <a:p>
            <a:pPr marL="462263" indent="-231131">
              <a:buFont typeface="Arial" panose="020B0604020202020204" pitchFamily="34" charset="0"/>
              <a:buChar char="•"/>
            </a:pPr>
            <a:r>
              <a:rPr lang="en-US" b="1" dirty="0"/>
              <a:t>CLOSED </a:t>
            </a:r>
            <a:r>
              <a:rPr lang="en-US" b="0" dirty="0"/>
              <a:t>means the investment period is closed. Some of these projects are still active (Basketball and Netball) </a:t>
            </a:r>
          </a:p>
          <a:p>
            <a:pPr marL="462263" indent="-231131">
              <a:buFont typeface="Arial" panose="020B0604020202020204" pitchFamily="34" charset="0"/>
              <a:buChar char="•"/>
            </a:pPr>
            <a:r>
              <a:rPr lang="en-US" dirty="0"/>
              <a:t>LIVE means there is still funding to be released. </a:t>
            </a:r>
          </a:p>
          <a:p>
            <a:pPr marL="462263" indent="-231131">
              <a:buFont typeface="Arial" panose="020B0604020202020204" pitchFamily="34" charset="0"/>
              <a:buChar char="•"/>
            </a:pPr>
            <a:r>
              <a:rPr lang="en-US" dirty="0"/>
              <a:t>NOTE The investment dashboard and classification of some projects was recalibrated in Oct 2024 so exact project counts may have changed since this report was prepared </a:t>
            </a:r>
          </a:p>
          <a:p>
            <a:pPr marL="462263" indent="-231131"/>
            <a:endParaRPr lang="en-US" dirty="0"/>
          </a:p>
        </p:txBody>
      </p:sp>
      <p:sp>
        <p:nvSpPr>
          <p:cNvPr id="281" name="Google Shape;281;p16:notes"/>
          <p:cNvSpPr txBox="1">
            <a:spLocks noGrp="1"/>
          </p:cNvSpPr>
          <p:nvPr>
            <p:ph type="sldNum" idx="12"/>
          </p:nvPr>
        </p:nvSpPr>
        <p:spPr>
          <a:xfrm>
            <a:off x="4023094" y="8917424"/>
            <a:ext cx="3077739" cy="471053"/>
          </a:xfrm>
          <a:prstGeom prst="rect">
            <a:avLst/>
          </a:prstGeom>
          <a:noFill/>
          <a:ln>
            <a:noFill/>
          </a:ln>
        </p:spPr>
        <p:txBody>
          <a:bodyPr spcFirstLastPara="1" wrap="square" lIns="94181" tIns="47065" rIns="94181" bIns="47065" anchor="b" anchorCtr="0">
            <a:noAutofit/>
          </a:bodyPr>
          <a:lstStyle/>
          <a:p>
            <a:fld id="{00000000-1234-1234-1234-123412341234}" type="slidenum">
              <a:rPr lang="en-NZ"/>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b="1" dirty="0"/>
              <a:t>How far along are the live change projects? </a:t>
            </a:r>
            <a:r>
              <a:rPr lang="en-US" b="0" dirty="0"/>
              <a:t>The 17 live projects (investment period is open) are progressing towards the </a:t>
            </a:r>
            <a:r>
              <a:rPr lang="en-US" dirty="0"/>
              <a:t>outcomes identified in their M&amp;E plans. </a:t>
            </a:r>
          </a:p>
          <a:p>
            <a:pPr>
              <a:buFont typeface="Arial" panose="020B0604020202020204" pitchFamily="34" charset="0"/>
              <a:buChar char="•"/>
            </a:pPr>
            <a:r>
              <a:rPr lang="en-US" dirty="0"/>
              <a:t>Some of the closed projects are still progressing towards their intended outcomes e.g. close to the tipping point that will see outcomes achieved such as Basketball's new two-tier structure on track for go live in 2025. Some closed projects have only achieved some of what was intended, and they may or may not progress further (Guides and the Y) </a:t>
            </a:r>
          </a:p>
          <a:p>
            <a:pPr>
              <a:buFont typeface="Arial" panose="020B0604020202020204" pitchFamily="34" charset="0"/>
              <a:buChar char="•"/>
            </a:pPr>
            <a:r>
              <a:rPr lang="en-US" b="1" dirty="0"/>
              <a:t>What changes are Partners reporting in their M+E Plan outcomes? </a:t>
            </a:r>
            <a:r>
              <a:rPr lang="en-US" b="0" dirty="0"/>
              <a:t>Of all 44 change </a:t>
            </a:r>
            <a:r>
              <a:rPr lang="en-US" dirty="0"/>
              <a:t>projects belonging to W1 and 2 Partners, 20 have achieved the outcomes identified on their M&amp;E plan fully, or to a reasonable extent, 21 are progressing towards them and only 3 have made partial progress.. Summaries of the high-level changes are on this slide </a:t>
            </a:r>
          </a:p>
          <a:p>
            <a:endParaRPr lang="en-US" dirty="0"/>
          </a:p>
          <a:p>
            <a:endParaRPr lang="en-US" dirty="0"/>
          </a:p>
          <a:p>
            <a:endParaRPr lang="en-NZ" dirty="0"/>
          </a:p>
        </p:txBody>
      </p:sp>
      <p:sp>
        <p:nvSpPr>
          <p:cNvPr id="4" name="Slide Number Placeholder 3"/>
          <p:cNvSpPr>
            <a:spLocks noGrp="1"/>
          </p:cNvSpPr>
          <p:nvPr>
            <p:ph type="sldNum" idx="12"/>
          </p:nvPr>
        </p:nvSpPr>
        <p:spPr/>
        <p:txBody>
          <a:bodyPr/>
          <a:lstStyle/>
          <a:p>
            <a:pPr algn="r"/>
            <a:fld id="{00000000-1234-1234-1234-123412341234}" type="slidenum">
              <a:rPr lang="en-NZ" sz="1200">
                <a:solidFill>
                  <a:schemeClr val="dk1"/>
                </a:solidFill>
                <a:latin typeface="Calibri"/>
                <a:ea typeface="Calibri"/>
                <a:cs typeface="Calibri"/>
                <a:sym typeface="Calibri"/>
              </a:rPr>
              <a:pPr algn="r"/>
              <a:t>5</a:t>
            </a:fld>
            <a:endParaRPr lang="en-NZ"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39991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58: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9" name="Google Shape;549;p58:notes"/>
          <p:cNvSpPr txBox="1">
            <a:spLocks noGrp="1"/>
          </p:cNvSpPr>
          <p:nvPr>
            <p:ph type="body" idx="1"/>
          </p:nvPr>
        </p:nvSpPr>
        <p:spPr>
          <a:xfrm>
            <a:off x="710248" y="4518204"/>
            <a:ext cx="5681980" cy="3696713"/>
          </a:xfrm>
          <a:prstGeom prst="rect">
            <a:avLst/>
          </a:prstGeom>
          <a:noFill/>
          <a:ln>
            <a:noFill/>
          </a:ln>
        </p:spPr>
        <p:txBody>
          <a:bodyPr spcFirstLastPara="1" wrap="square" lIns="94181" tIns="47065" rIns="94181" bIns="47065" anchor="t" anchorCtr="0">
            <a:noAutofit/>
          </a:bodyPr>
          <a:lstStyle/>
          <a:p>
            <a:pPr marL="462263" indent="-231131">
              <a:buFont typeface="Arial" panose="020B0604020202020204" pitchFamily="34" charset="0"/>
              <a:buChar char="•"/>
            </a:pPr>
            <a:r>
              <a:rPr lang="en-US" b="1" dirty="0"/>
              <a:t>Are Partners identifying any other outcomes as a result of S&amp;A? </a:t>
            </a:r>
            <a:r>
              <a:rPr lang="en-US" b="0" dirty="0"/>
              <a:t>Yes, in term so of increased networks, </a:t>
            </a:r>
            <a:r>
              <a:rPr lang="en-US" dirty="0"/>
              <a:t>learning about using data for evidence based decisions and reporting and learning about change management. </a:t>
            </a:r>
          </a:p>
          <a:p>
            <a:pPr marL="462263" indent="-231131">
              <a:buFont typeface="Arial" panose="020B0604020202020204" pitchFamily="34" charset="0"/>
              <a:buChar char="•"/>
            </a:pPr>
            <a:r>
              <a:rPr lang="en-US" b="1" dirty="0"/>
              <a:t>What have Partners learnt through their change projects? </a:t>
            </a:r>
            <a:r>
              <a:rPr lang="en-US" dirty="0"/>
              <a:t>Underestimating the time required, needing to have and work through people etc. These are typical aspects of organisational change and have been expressed in previous evaluation reports. The section on project outcomes also identified learnings that are specific to change project themes.  </a:t>
            </a:r>
          </a:p>
          <a:p>
            <a:pPr marL="462263" indent="-231131">
              <a:buFont typeface="Arial" panose="020B0604020202020204" pitchFamily="34" charset="0"/>
              <a:buChar char="•"/>
            </a:pPr>
            <a:r>
              <a:rPr lang="en-US" b="1" dirty="0"/>
              <a:t>What impact has S&amp;A had on networking and relationships</a:t>
            </a:r>
            <a:r>
              <a:rPr lang="en-US" dirty="0"/>
              <a:t>? Positive </a:t>
            </a:r>
            <a:r>
              <a:rPr lang="en-US" b="0" dirty="0"/>
              <a:t>with Partners valuing </a:t>
            </a:r>
            <a:r>
              <a:rPr lang="en-US" dirty="0"/>
              <a:t>it and reporting that S&amp;A has required more engagement across their organisations to get ready for, and deliver, S&amp;A change projects. Personal connections rather than organisation to organisation relationships have been created. Platforms re aquatics, rowing and parasports have been created emerged through S&amp;A work.  </a:t>
            </a:r>
          </a:p>
          <a:p>
            <a:pPr marL="462263" indent="-231131">
              <a:buFont typeface="Arial" panose="020B0604020202020204" pitchFamily="34" charset="0"/>
              <a:buChar char="•"/>
            </a:pPr>
            <a:r>
              <a:rPr lang="en-US" b="1" dirty="0"/>
              <a:t>Has S&amp;A built the capability of the sector? </a:t>
            </a:r>
            <a:r>
              <a:rPr lang="en-US" dirty="0"/>
              <a:t>Yes – measurable stronger and more resilient – through change projects and networks and capability building. Even if people don’t stay in role/org they often stay in the sector and the investment will add value. W1 Partners helped identify the support required with projects. Partners said a clear list of resources available would have been/still be helpful. </a:t>
            </a:r>
          </a:p>
          <a:p>
            <a:pPr marL="462263" indent="-231131"/>
            <a:endParaRPr lang="en-US" dirty="0"/>
          </a:p>
        </p:txBody>
      </p:sp>
      <p:sp>
        <p:nvSpPr>
          <p:cNvPr id="550" name="Google Shape;550;p58:notes"/>
          <p:cNvSpPr txBox="1">
            <a:spLocks noGrp="1"/>
          </p:cNvSpPr>
          <p:nvPr>
            <p:ph type="sldNum" idx="12"/>
          </p:nvPr>
        </p:nvSpPr>
        <p:spPr>
          <a:xfrm>
            <a:off x="4023094" y="8917424"/>
            <a:ext cx="3077739" cy="471053"/>
          </a:xfrm>
          <a:prstGeom prst="rect">
            <a:avLst/>
          </a:prstGeom>
          <a:noFill/>
          <a:ln>
            <a:noFill/>
          </a:ln>
        </p:spPr>
        <p:txBody>
          <a:bodyPr spcFirstLastPara="1" wrap="square" lIns="94181" tIns="47065" rIns="94181" bIns="47065" anchor="b" anchorCtr="0">
            <a:noAutofit/>
          </a:bodyPr>
          <a:lstStyle/>
          <a:p>
            <a:pPr algn="r"/>
            <a:fld id="{00000000-1234-1234-1234-123412341234}" type="slidenum">
              <a:rPr lang="en-NZ" sz="1200">
                <a:solidFill>
                  <a:schemeClr val="dk1"/>
                </a:solidFill>
                <a:latin typeface="Calibri"/>
                <a:ea typeface="Calibri"/>
                <a:cs typeface="Calibri"/>
                <a:sym typeface="Calibri"/>
              </a:rPr>
              <a:pPr algn="r"/>
              <a:t>6</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61: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6" name="Google Shape;576;p61:notes"/>
          <p:cNvSpPr txBox="1">
            <a:spLocks noGrp="1"/>
          </p:cNvSpPr>
          <p:nvPr>
            <p:ph type="body" idx="1"/>
          </p:nvPr>
        </p:nvSpPr>
        <p:spPr>
          <a:xfrm>
            <a:off x="710248" y="4518204"/>
            <a:ext cx="5681980" cy="3696713"/>
          </a:xfrm>
          <a:prstGeom prst="rect">
            <a:avLst/>
          </a:prstGeom>
          <a:noFill/>
          <a:ln>
            <a:noFill/>
          </a:ln>
        </p:spPr>
        <p:txBody>
          <a:bodyPr spcFirstLastPara="1" wrap="square" lIns="94181" tIns="47065" rIns="94181" bIns="47065" anchor="t" anchorCtr="0">
            <a:noAutofit/>
          </a:bodyPr>
          <a:lstStyle/>
          <a:p>
            <a:pPr marL="462263" indent="-231131">
              <a:buFont typeface="Arial" panose="020B0604020202020204" pitchFamily="34" charset="0"/>
              <a:buChar char="•"/>
            </a:pPr>
            <a:r>
              <a:rPr lang="en-US" dirty="0"/>
              <a:t>Strong theme in interview feedback was how well supported by Sport NZ Partners felt on their change journeys. As one said, “It's not so much about have you failed or succeeded, but what have you learned?”. Partners felt they could discuss challenges openly. Having 1:1 support from the programme lead and their NPMs and other SME was key to this. </a:t>
            </a:r>
          </a:p>
        </p:txBody>
      </p:sp>
      <p:sp>
        <p:nvSpPr>
          <p:cNvPr id="577" name="Google Shape;577;p61:notes"/>
          <p:cNvSpPr txBox="1">
            <a:spLocks noGrp="1"/>
          </p:cNvSpPr>
          <p:nvPr>
            <p:ph type="sldNum" idx="12"/>
          </p:nvPr>
        </p:nvSpPr>
        <p:spPr>
          <a:xfrm>
            <a:off x="4023094" y="8917424"/>
            <a:ext cx="3077739" cy="471053"/>
          </a:xfrm>
          <a:prstGeom prst="rect">
            <a:avLst/>
          </a:prstGeom>
          <a:noFill/>
          <a:ln>
            <a:noFill/>
          </a:ln>
        </p:spPr>
        <p:txBody>
          <a:bodyPr spcFirstLastPara="1" wrap="square" lIns="94181" tIns="47065" rIns="94181" bIns="47065" anchor="b" anchorCtr="0">
            <a:noAutofit/>
          </a:bodyPr>
          <a:lstStyle/>
          <a:p>
            <a:pPr algn="r"/>
            <a:fld id="{00000000-1234-1234-1234-123412341234}" type="slidenum">
              <a:rPr lang="en-NZ" sz="1200">
                <a:solidFill>
                  <a:schemeClr val="dk1"/>
                </a:solidFill>
                <a:latin typeface="Calibri"/>
                <a:ea typeface="Calibri"/>
                <a:cs typeface="Calibri"/>
                <a:sym typeface="Calibri"/>
              </a:rPr>
              <a:pPr algn="r"/>
              <a:t>7</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NZ" dirty="0"/>
              <a:t>The intervention logic identifies that increases in these four domains and nine subdomains of organisational functioning as the way short term programme success will be identified. The more high-functioning these domains are, the stronger and more resilient to future change, Partner organisations will be. </a:t>
            </a:r>
          </a:p>
          <a:p>
            <a:pPr>
              <a:buFont typeface="Arial" panose="020B0604020202020204" pitchFamily="34" charset="0"/>
              <a:buChar char="•"/>
            </a:pPr>
            <a:r>
              <a:rPr lang="en-NZ" dirty="0"/>
              <a:t>As part of their interview, Partners completed a survey about these domains, creating a baseline (pre-S&amp;A) and current rating, and discussing what had changed and what had contributed to the change. Partners only rated subdomains directly related to their change project (identified by Sport NZ). </a:t>
            </a:r>
          </a:p>
        </p:txBody>
      </p:sp>
      <p:sp>
        <p:nvSpPr>
          <p:cNvPr id="4" name="Slide Number Placeholder 3"/>
          <p:cNvSpPr>
            <a:spLocks noGrp="1"/>
          </p:cNvSpPr>
          <p:nvPr>
            <p:ph type="sldNum" idx="12"/>
          </p:nvPr>
        </p:nvSpPr>
        <p:spPr/>
        <p:txBody>
          <a:bodyPr/>
          <a:lstStyle/>
          <a:p>
            <a:pPr algn="r"/>
            <a:fld id="{00000000-1234-1234-1234-123412341234}" type="slidenum">
              <a:rPr lang="en-NZ" sz="1300">
                <a:solidFill>
                  <a:schemeClr val="dk1"/>
                </a:solidFill>
                <a:latin typeface="Calibri"/>
                <a:ea typeface="Calibri"/>
                <a:cs typeface="Calibri"/>
                <a:sym typeface="Calibri"/>
              </a:rPr>
              <a:pPr algn="r"/>
              <a:t>8</a:t>
            </a:fld>
            <a:endParaRPr lang="en-NZ" sz="13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25122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NZ" dirty="0"/>
              <a:t>The subdomain scores illustrated on the chart in slide 32 have been used to create a single overall score for each of the four outcomes domains for the S&amp;A programme. </a:t>
            </a:r>
          </a:p>
          <a:p>
            <a:pPr>
              <a:buFont typeface="Arial" panose="020B0604020202020204" pitchFamily="34" charset="0"/>
              <a:buChar char="•"/>
            </a:pPr>
            <a:r>
              <a:rPr lang="en-NZ" dirty="0"/>
              <a:t>Mean increase across S&amp;A outcome domains. Baseline compared with Sept 2024 (n=69 ratings from 15 partners).</a:t>
            </a:r>
          </a:p>
        </p:txBody>
      </p:sp>
      <p:sp>
        <p:nvSpPr>
          <p:cNvPr id="4" name="Slide Number Placeholder 3"/>
          <p:cNvSpPr>
            <a:spLocks noGrp="1"/>
          </p:cNvSpPr>
          <p:nvPr>
            <p:ph type="sldNum" idx="12"/>
          </p:nvPr>
        </p:nvSpPr>
        <p:spPr/>
        <p:txBody>
          <a:bodyPr/>
          <a:lstStyle/>
          <a:p>
            <a:pPr algn="r"/>
            <a:fld id="{00000000-1234-1234-1234-123412341234}" type="slidenum">
              <a:rPr lang="en-NZ" sz="1200">
                <a:solidFill>
                  <a:schemeClr val="dk1"/>
                </a:solidFill>
                <a:latin typeface="Calibri"/>
                <a:ea typeface="Calibri"/>
                <a:cs typeface="Calibri"/>
                <a:sym typeface="Calibri"/>
              </a:rPr>
              <a:pPr algn="r"/>
              <a:t>9</a:t>
            </a:fld>
            <a:endParaRPr lang="en-NZ"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126878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ubtitle">
  <p:cSld name="First Title Slide">
    <p:bg>
      <p:bgPr>
        <a:gradFill>
          <a:gsLst>
            <a:gs pos="0">
              <a:srgbClr val="019EC4"/>
            </a:gs>
            <a:gs pos="56000">
              <a:srgbClr val="96E8CE"/>
            </a:gs>
            <a:gs pos="100000">
              <a:srgbClr val="96E8CE"/>
            </a:gs>
          </a:gsLst>
          <a:lin ang="0" scaled="0"/>
        </a:gradFill>
        <a:effectLst/>
      </p:bgPr>
    </p:bg>
    <p:spTree>
      <p:nvGrpSpPr>
        <p:cNvPr id="1" name="Shape 14"/>
        <p:cNvGrpSpPr/>
        <p:nvPr/>
      </p:nvGrpSpPr>
      <p:grpSpPr>
        <a:xfrm>
          <a:off x="0" y="0"/>
          <a:ext cx="0" cy="0"/>
          <a:chOff x="0" y="0"/>
          <a:chExt cx="0" cy="0"/>
        </a:xfrm>
      </p:grpSpPr>
      <p:pic>
        <p:nvPicPr>
          <p:cNvPr id="15" name="Google Shape;15;p6"/>
          <p:cNvPicPr preferRelativeResize="0"/>
          <p:nvPr/>
        </p:nvPicPr>
        <p:blipFill rotWithShape="1">
          <a:blip r:embed="rId2">
            <a:alphaModFix/>
          </a:blip>
          <a:srcRect/>
          <a:stretch/>
        </p:blipFill>
        <p:spPr>
          <a:xfrm>
            <a:off x="2603" y="1487964"/>
            <a:ext cx="6093397" cy="5370036"/>
          </a:xfrm>
          <a:prstGeom prst="rect">
            <a:avLst/>
          </a:prstGeom>
          <a:noFill/>
          <a:ln>
            <a:noFill/>
          </a:ln>
        </p:spPr>
      </p:pic>
      <p:grpSp>
        <p:nvGrpSpPr>
          <p:cNvPr id="16" name="Google Shape;16;p6"/>
          <p:cNvGrpSpPr/>
          <p:nvPr/>
        </p:nvGrpSpPr>
        <p:grpSpPr>
          <a:xfrm>
            <a:off x="4671479" y="-248927"/>
            <a:ext cx="2984391" cy="7274408"/>
            <a:chOff x="4671479" y="-248927"/>
            <a:chExt cx="2984391" cy="7274408"/>
          </a:xfrm>
        </p:grpSpPr>
        <p:sp>
          <p:nvSpPr>
            <p:cNvPr id="17" name="Google Shape;17;p6"/>
            <p:cNvSpPr/>
            <p:nvPr/>
          </p:nvSpPr>
          <p:spPr>
            <a:xfrm rot="-10457620">
              <a:off x="5717014" y="72038"/>
              <a:ext cx="1605245" cy="6790486"/>
            </a:xfrm>
            <a:custGeom>
              <a:avLst/>
              <a:gdLst/>
              <a:ahLst/>
              <a:cxnLst/>
              <a:rect l="l" t="t" r="r" b="b"/>
              <a:pathLst>
                <a:path w="1392776" h="6505900" extrusionOk="0">
                  <a:moveTo>
                    <a:pt x="74447" y="98714"/>
                  </a:moveTo>
                  <a:cubicBezTo>
                    <a:pt x="413720" y="87803"/>
                    <a:pt x="754644" y="33914"/>
                    <a:pt x="1108447" y="0"/>
                  </a:cubicBezTo>
                  <a:cubicBezTo>
                    <a:pt x="1229570" y="517894"/>
                    <a:pt x="1405233" y="1324053"/>
                    <a:pt x="1392079" y="2213099"/>
                  </a:cubicBezTo>
                  <a:cubicBezTo>
                    <a:pt x="1378925" y="3102145"/>
                    <a:pt x="985282" y="4616019"/>
                    <a:pt x="896303" y="5330632"/>
                  </a:cubicBezTo>
                  <a:cubicBezTo>
                    <a:pt x="807324" y="6045245"/>
                    <a:pt x="854710" y="6298690"/>
                    <a:pt x="858203" y="6500778"/>
                  </a:cubicBezTo>
                  <a:cubicBezTo>
                    <a:pt x="625476" y="6511414"/>
                    <a:pt x="609600" y="6502366"/>
                    <a:pt x="0" y="6501254"/>
                  </a:cubicBezTo>
                  <a:cubicBezTo>
                    <a:pt x="7620" y="5309994"/>
                    <a:pt x="134137" y="1259494"/>
                    <a:pt x="74447" y="98714"/>
                  </a:cubicBezTo>
                  <a:close/>
                </a:path>
              </a:pathLst>
            </a:custGeom>
            <a:solidFill>
              <a:srgbClr val="007EA1">
                <a:alpha val="2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8" name="Google Shape;18;p6"/>
            <p:cNvSpPr/>
            <p:nvPr/>
          </p:nvSpPr>
          <p:spPr>
            <a:xfrm rot="-10332560">
              <a:off x="4966325" y="-145222"/>
              <a:ext cx="1834812" cy="4475172"/>
            </a:xfrm>
            <a:custGeom>
              <a:avLst/>
              <a:gdLst/>
              <a:ahLst/>
              <a:cxnLst/>
              <a:rect l="l" t="t" r="r" b="b"/>
              <a:pathLst>
                <a:path w="1638128" h="1101482" extrusionOk="0">
                  <a:moveTo>
                    <a:pt x="570912" y="222"/>
                  </a:moveTo>
                  <a:cubicBezTo>
                    <a:pt x="185659" y="335837"/>
                    <a:pt x="1652065" y="711464"/>
                    <a:pt x="1638028" y="1040565"/>
                  </a:cubicBezTo>
                  <a:lnTo>
                    <a:pt x="3733" y="1101482"/>
                  </a:lnTo>
                  <a:cubicBezTo>
                    <a:pt x="-13653" y="724881"/>
                    <a:pt x="32250" y="702427"/>
                    <a:pt x="88474" y="8"/>
                  </a:cubicBezTo>
                  <a:cubicBezTo>
                    <a:pt x="489513" y="-105"/>
                    <a:pt x="124904" y="1063"/>
                    <a:pt x="570912" y="222"/>
                  </a:cubicBezTo>
                  <a:close/>
                </a:path>
              </a:pathLst>
            </a:custGeom>
            <a:solidFill>
              <a:srgbClr val="007EA1">
                <a:alpha val="1254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9" name="Google Shape;19;p6"/>
            <p:cNvSpPr/>
            <p:nvPr/>
          </p:nvSpPr>
          <p:spPr>
            <a:xfrm rot="-10332560">
              <a:off x="5381181" y="-149803"/>
              <a:ext cx="1615055" cy="7098580"/>
            </a:xfrm>
            <a:custGeom>
              <a:avLst/>
              <a:gdLst/>
              <a:ahLst/>
              <a:cxnLst/>
              <a:rect l="l" t="t" r="r" b="b"/>
              <a:pathLst>
                <a:path w="1401288" h="6801081" extrusionOk="0">
                  <a:moveTo>
                    <a:pt x="76804" y="145427"/>
                  </a:moveTo>
                  <a:cubicBezTo>
                    <a:pt x="385002" y="104873"/>
                    <a:pt x="696173" y="54662"/>
                    <a:pt x="1067268" y="0"/>
                  </a:cubicBezTo>
                  <a:cubicBezTo>
                    <a:pt x="1162731" y="522319"/>
                    <a:pt x="1426607" y="1539065"/>
                    <a:pt x="1399320" y="2470384"/>
                  </a:cubicBezTo>
                  <a:cubicBezTo>
                    <a:pt x="1372033" y="3401703"/>
                    <a:pt x="993755" y="4888853"/>
                    <a:pt x="903544" y="5587917"/>
                  </a:cubicBezTo>
                  <a:cubicBezTo>
                    <a:pt x="813333" y="6286981"/>
                    <a:pt x="854563" y="6462681"/>
                    <a:pt x="858056" y="6664769"/>
                  </a:cubicBezTo>
                  <a:lnTo>
                    <a:pt x="0" y="6801081"/>
                  </a:lnTo>
                  <a:cubicBezTo>
                    <a:pt x="7620" y="5609821"/>
                    <a:pt x="136494" y="1306207"/>
                    <a:pt x="76804" y="145427"/>
                  </a:cubicBezTo>
                  <a:close/>
                </a:path>
              </a:pathLst>
            </a:custGeom>
            <a:solidFill>
              <a:srgbClr val="007EA1">
                <a:alpha val="2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grpSp>
      <p:grpSp>
        <p:nvGrpSpPr>
          <p:cNvPr id="20" name="Google Shape;20;p6"/>
          <p:cNvGrpSpPr/>
          <p:nvPr/>
        </p:nvGrpSpPr>
        <p:grpSpPr>
          <a:xfrm>
            <a:off x="5368520" y="-653682"/>
            <a:ext cx="6823481" cy="8341616"/>
            <a:chOff x="5368520" y="-653632"/>
            <a:chExt cx="6823481" cy="8341616"/>
          </a:xfrm>
        </p:grpSpPr>
        <p:sp>
          <p:nvSpPr>
            <p:cNvPr id="21" name="Google Shape;21;p6"/>
            <p:cNvSpPr/>
            <p:nvPr/>
          </p:nvSpPr>
          <p:spPr>
            <a:xfrm rot="582145">
              <a:off x="5973715" y="-286242"/>
              <a:ext cx="5005526" cy="7606835"/>
            </a:xfrm>
            <a:custGeom>
              <a:avLst/>
              <a:gdLst/>
              <a:ahLst/>
              <a:cxnLst/>
              <a:rect l="l" t="t" r="r" b="b"/>
              <a:pathLst>
                <a:path w="5005526" h="7606835" extrusionOk="0">
                  <a:moveTo>
                    <a:pt x="121175" y="637755"/>
                  </a:moveTo>
                  <a:lnTo>
                    <a:pt x="3852062" y="0"/>
                  </a:lnTo>
                  <a:lnTo>
                    <a:pt x="5005526" y="6771112"/>
                  </a:lnTo>
                  <a:lnTo>
                    <a:pt x="88506" y="7606835"/>
                  </a:lnTo>
                  <a:cubicBezTo>
                    <a:pt x="-261946" y="5046988"/>
                    <a:pt x="572388" y="3153292"/>
                    <a:pt x="121175" y="637755"/>
                  </a:cubicBezTo>
                  <a:close/>
                </a:path>
              </a:pathLst>
            </a:custGeom>
            <a:gradFill>
              <a:gsLst>
                <a:gs pos="0">
                  <a:srgbClr val="009CC3"/>
                </a:gs>
                <a:gs pos="18000">
                  <a:srgbClr val="007FA2"/>
                </a:gs>
                <a:gs pos="93000">
                  <a:srgbClr val="00445C"/>
                </a:gs>
                <a:gs pos="100000">
                  <a:srgbClr val="00445C"/>
                </a:gs>
              </a:gsLst>
              <a:lin ang="189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sp>
          <p:nvSpPr>
            <p:cNvPr id="22" name="Google Shape;22;p6"/>
            <p:cNvSpPr/>
            <p:nvPr/>
          </p:nvSpPr>
          <p:spPr>
            <a:xfrm>
              <a:off x="9825937" y="-3124"/>
              <a:ext cx="2366064" cy="6867848"/>
            </a:xfrm>
            <a:prstGeom prst="rect">
              <a:avLst/>
            </a:prstGeom>
            <a:gradFill>
              <a:gsLst>
                <a:gs pos="0">
                  <a:srgbClr val="009CC3"/>
                </a:gs>
                <a:gs pos="18000">
                  <a:srgbClr val="007FA2"/>
                </a:gs>
                <a:gs pos="93000">
                  <a:srgbClr val="00445C"/>
                </a:gs>
                <a:gs pos="100000">
                  <a:srgbClr val="00445C"/>
                </a:gs>
              </a:gsLst>
              <a:lin ang="189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grpSp>
      <p:sp>
        <p:nvSpPr>
          <p:cNvPr id="23" name="Google Shape;23;p6"/>
          <p:cNvSpPr txBox="1">
            <a:spLocks noGrp="1"/>
          </p:cNvSpPr>
          <p:nvPr>
            <p:ph type="ctrTitle"/>
          </p:nvPr>
        </p:nvSpPr>
        <p:spPr>
          <a:xfrm>
            <a:off x="6303256" y="1831554"/>
            <a:ext cx="4972183" cy="1934234"/>
          </a:xfrm>
          <a:prstGeom prst="rect">
            <a:avLst/>
          </a:prstGeom>
          <a:noFill/>
          <a:ln>
            <a:noFill/>
          </a:ln>
        </p:spPr>
        <p:txBody>
          <a:bodyPr spcFirstLastPara="1" wrap="square" lIns="91425" tIns="91425" rIns="91425" bIns="91425" anchor="b" anchorCtr="0">
            <a:noAutofit/>
          </a:bodyPr>
          <a:lstStyle>
            <a:lvl1pPr lvl="0" algn="r">
              <a:lnSpc>
                <a:spcPct val="80000"/>
              </a:lnSpc>
              <a:spcBef>
                <a:spcPts val="0"/>
              </a:spcBef>
              <a:spcAft>
                <a:spcPts val="0"/>
              </a:spcAft>
              <a:buClr>
                <a:schemeClr val="lt1"/>
              </a:buClr>
              <a:buSzPts val="4800"/>
              <a:buFont typeface="Montserrat"/>
              <a:buNone/>
              <a:defRPr sz="4800">
                <a:solidFill>
                  <a:schemeClr val="lt1"/>
                </a:solidFill>
              </a:defRPr>
            </a:lvl1pPr>
            <a:lvl2pPr lvl="1" algn="r">
              <a:lnSpc>
                <a:spcPct val="100000"/>
              </a:lnSpc>
              <a:spcBef>
                <a:spcPts val="0"/>
              </a:spcBef>
              <a:spcAft>
                <a:spcPts val="0"/>
              </a:spcAft>
              <a:buSzPts val="6000"/>
              <a:buNone/>
              <a:defRPr sz="6000"/>
            </a:lvl2pPr>
            <a:lvl3pPr lvl="2" algn="r">
              <a:lnSpc>
                <a:spcPct val="100000"/>
              </a:lnSpc>
              <a:spcBef>
                <a:spcPts val="0"/>
              </a:spcBef>
              <a:spcAft>
                <a:spcPts val="0"/>
              </a:spcAft>
              <a:buSzPts val="6000"/>
              <a:buNone/>
              <a:defRPr sz="6000"/>
            </a:lvl3pPr>
            <a:lvl4pPr lvl="3" algn="r">
              <a:lnSpc>
                <a:spcPct val="100000"/>
              </a:lnSpc>
              <a:spcBef>
                <a:spcPts val="0"/>
              </a:spcBef>
              <a:spcAft>
                <a:spcPts val="0"/>
              </a:spcAft>
              <a:buSzPts val="6000"/>
              <a:buNone/>
              <a:defRPr sz="6000"/>
            </a:lvl4pPr>
            <a:lvl5pPr lvl="4" algn="r">
              <a:lnSpc>
                <a:spcPct val="100000"/>
              </a:lnSpc>
              <a:spcBef>
                <a:spcPts val="0"/>
              </a:spcBef>
              <a:spcAft>
                <a:spcPts val="0"/>
              </a:spcAft>
              <a:buSzPts val="6000"/>
              <a:buNone/>
              <a:defRPr sz="6000"/>
            </a:lvl5pPr>
            <a:lvl6pPr lvl="5" algn="r">
              <a:lnSpc>
                <a:spcPct val="100000"/>
              </a:lnSpc>
              <a:spcBef>
                <a:spcPts val="0"/>
              </a:spcBef>
              <a:spcAft>
                <a:spcPts val="0"/>
              </a:spcAft>
              <a:buSzPts val="6000"/>
              <a:buNone/>
              <a:defRPr sz="6000"/>
            </a:lvl6pPr>
            <a:lvl7pPr lvl="6" algn="r">
              <a:lnSpc>
                <a:spcPct val="100000"/>
              </a:lnSpc>
              <a:spcBef>
                <a:spcPts val="0"/>
              </a:spcBef>
              <a:spcAft>
                <a:spcPts val="0"/>
              </a:spcAft>
              <a:buSzPts val="6000"/>
              <a:buNone/>
              <a:defRPr sz="6000"/>
            </a:lvl7pPr>
            <a:lvl8pPr lvl="7" algn="r">
              <a:lnSpc>
                <a:spcPct val="100000"/>
              </a:lnSpc>
              <a:spcBef>
                <a:spcPts val="0"/>
              </a:spcBef>
              <a:spcAft>
                <a:spcPts val="0"/>
              </a:spcAft>
              <a:buSzPts val="6000"/>
              <a:buNone/>
              <a:defRPr sz="6000"/>
            </a:lvl8pPr>
            <a:lvl9pPr lvl="8" algn="r">
              <a:lnSpc>
                <a:spcPct val="100000"/>
              </a:lnSpc>
              <a:spcBef>
                <a:spcPts val="0"/>
              </a:spcBef>
              <a:spcAft>
                <a:spcPts val="0"/>
              </a:spcAft>
              <a:buSzPts val="6000"/>
              <a:buNone/>
              <a:defRPr sz="6000"/>
            </a:lvl9pPr>
          </a:lstStyle>
          <a:p>
            <a:endParaRPr/>
          </a:p>
        </p:txBody>
      </p:sp>
      <p:sp>
        <p:nvSpPr>
          <p:cNvPr id="24" name="Google Shape;24;p6"/>
          <p:cNvSpPr txBox="1">
            <a:spLocks noGrp="1"/>
          </p:cNvSpPr>
          <p:nvPr>
            <p:ph type="body" idx="1"/>
          </p:nvPr>
        </p:nvSpPr>
        <p:spPr>
          <a:xfrm>
            <a:off x="8504810" y="3466542"/>
            <a:ext cx="2780944" cy="802220"/>
          </a:xfrm>
          <a:prstGeom prst="rect">
            <a:avLst/>
          </a:prstGeom>
          <a:noFill/>
          <a:ln>
            <a:noFill/>
          </a:ln>
        </p:spPr>
        <p:txBody>
          <a:bodyPr spcFirstLastPara="1" wrap="square" lIns="91425" tIns="91425" rIns="91425" bIns="91425" anchor="t" anchorCtr="0">
            <a:noAutofit/>
          </a:bodyPr>
          <a:lstStyle>
            <a:lvl1pPr marL="457200" lvl="0" indent="-228600" algn="r">
              <a:lnSpc>
                <a:spcPct val="120000"/>
              </a:lnSpc>
              <a:spcBef>
                <a:spcPts val="600"/>
              </a:spcBef>
              <a:spcAft>
                <a:spcPts val="0"/>
              </a:spcAft>
              <a:buSzPts val="3200"/>
              <a:buNone/>
              <a:defRPr sz="3200">
                <a:solidFill>
                  <a:srgbClr val="B6EDFF"/>
                </a:solidFil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6"/>
          <p:cNvSpPr txBox="1">
            <a:spLocks noGrp="1"/>
          </p:cNvSpPr>
          <p:nvPr>
            <p:ph type="body" idx="2"/>
          </p:nvPr>
        </p:nvSpPr>
        <p:spPr>
          <a:xfrm>
            <a:off x="8476478" y="5344698"/>
            <a:ext cx="2780944" cy="802220"/>
          </a:xfrm>
          <a:prstGeom prst="rect">
            <a:avLst/>
          </a:prstGeom>
          <a:noFill/>
          <a:ln>
            <a:noFill/>
          </a:ln>
        </p:spPr>
        <p:txBody>
          <a:bodyPr spcFirstLastPara="1" wrap="square" lIns="91425" tIns="91425" rIns="91425" bIns="91425" anchor="b" anchorCtr="0">
            <a:noAutofit/>
          </a:bodyPr>
          <a:lstStyle>
            <a:lvl1pPr marL="457200" lvl="0" indent="-228600" algn="r">
              <a:lnSpc>
                <a:spcPct val="120000"/>
              </a:lnSpc>
              <a:spcBef>
                <a:spcPts val="600"/>
              </a:spcBef>
              <a:spcAft>
                <a:spcPts val="0"/>
              </a:spcAft>
              <a:buSzPts val="2000"/>
              <a:buNone/>
              <a:defRPr sz="2000">
                <a:solidFill>
                  <a:srgbClr val="D5F4FF"/>
                </a:solidFill>
                <a:latin typeface="Montserrat"/>
                <a:ea typeface="Montserrat"/>
                <a:cs typeface="Montserrat"/>
                <a:sym typeface="Montserrat"/>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6"/>
          <p:cNvSpPr txBox="1">
            <a:spLocks noGrp="1"/>
          </p:cNvSpPr>
          <p:nvPr>
            <p:ph type="body" idx="3"/>
          </p:nvPr>
        </p:nvSpPr>
        <p:spPr>
          <a:xfrm>
            <a:off x="8476478" y="6145647"/>
            <a:ext cx="2780944" cy="577626"/>
          </a:xfrm>
          <a:prstGeom prst="rect">
            <a:avLst/>
          </a:prstGeom>
          <a:noFill/>
          <a:ln>
            <a:noFill/>
          </a:ln>
        </p:spPr>
        <p:txBody>
          <a:bodyPr spcFirstLastPara="1" wrap="square" lIns="91425" tIns="91425" rIns="91425" bIns="91425" anchor="t" anchorCtr="0">
            <a:noAutofit/>
          </a:bodyPr>
          <a:lstStyle>
            <a:lvl1pPr marL="457200" lvl="0" indent="-228600" algn="r">
              <a:lnSpc>
                <a:spcPct val="120000"/>
              </a:lnSpc>
              <a:spcBef>
                <a:spcPts val="600"/>
              </a:spcBef>
              <a:spcAft>
                <a:spcPts val="0"/>
              </a:spcAft>
              <a:buSzPts val="1600"/>
              <a:buNone/>
              <a:defRPr sz="1600">
                <a:solidFill>
                  <a:srgbClr val="F3FBF9"/>
                </a:solidFil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7" name="Google Shape;27;p6" descr="Logo, company name&#10;&#10;Description automatically generated"/>
          <p:cNvPicPr preferRelativeResize="0"/>
          <p:nvPr/>
        </p:nvPicPr>
        <p:blipFill rotWithShape="1">
          <a:blip r:embed="rId3">
            <a:alphaModFix/>
          </a:blip>
          <a:srcRect/>
          <a:stretch/>
        </p:blipFill>
        <p:spPr>
          <a:xfrm>
            <a:off x="8343568" y="74982"/>
            <a:ext cx="3224329" cy="193423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28"/>
        <p:cNvGrpSpPr/>
        <p:nvPr/>
      </p:nvGrpSpPr>
      <p:grpSpPr>
        <a:xfrm>
          <a:off x="0" y="0"/>
          <a:ext cx="0" cy="0"/>
          <a:chOff x="0" y="0"/>
          <a:chExt cx="0" cy="0"/>
        </a:xfrm>
      </p:grpSpPr>
      <p:sp>
        <p:nvSpPr>
          <p:cNvPr id="29" name="Google Shape;29;p92"/>
          <p:cNvSpPr txBox="1">
            <a:spLocks noGrp="1"/>
          </p:cNvSpPr>
          <p:nvPr>
            <p:ph type="title"/>
          </p:nvPr>
        </p:nvSpPr>
        <p:spPr>
          <a:xfrm>
            <a:off x="934424" y="1"/>
            <a:ext cx="10419376" cy="1289304"/>
          </a:xfrm>
          <a:prstGeom prst="rect">
            <a:avLst/>
          </a:prstGeom>
          <a:noFill/>
          <a:ln>
            <a:noFill/>
          </a:ln>
        </p:spPr>
        <p:txBody>
          <a:bodyPr spcFirstLastPara="1" wrap="square" lIns="91425" tIns="91425" rIns="91425" bIns="91425" anchor="b" anchorCtr="0">
            <a:noAutofit/>
          </a:bodyPr>
          <a:lstStyle>
            <a:lvl1pPr lvl="0" algn="l">
              <a:lnSpc>
                <a:spcPct val="80000"/>
              </a:lnSpc>
              <a:spcBef>
                <a:spcPts val="0"/>
              </a:spcBef>
              <a:spcAft>
                <a:spcPts val="0"/>
              </a:spcAft>
              <a:buSzPts val="3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92"/>
          <p:cNvSpPr txBox="1">
            <a:spLocks noGrp="1"/>
          </p:cNvSpPr>
          <p:nvPr>
            <p:ph type="body" idx="1"/>
          </p:nvPr>
        </p:nvSpPr>
        <p:spPr>
          <a:xfrm>
            <a:off x="934424" y="1905989"/>
            <a:ext cx="10419376" cy="4270973"/>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600"/>
              </a:spcBef>
              <a:spcAft>
                <a:spcPts val="0"/>
              </a:spcAft>
              <a:buSzPts val="1800"/>
              <a:buChar char="•"/>
              <a:defRPr/>
            </a:lvl1pPr>
            <a:lvl2pPr marL="914400" lvl="1" indent="-330200" algn="l">
              <a:lnSpc>
                <a:spcPct val="90000"/>
              </a:lnSpc>
              <a:spcBef>
                <a:spcPts val="500"/>
              </a:spcBef>
              <a:spcAft>
                <a:spcPts val="0"/>
              </a:spcAft>
              <a:buSzPts val="1600"/>
              <a:buChar char="•"/>
              <a:defRPr/>
            </a:lvl2pPr>
            <a:lvl3pPr marL="1371600" lvl="2" indent="-317500" algn="l">
              <a:lnSpc>
                <a:spcPct val="90000"/>
              </a:lnSpc>
              <a:spcBef>
                <a:spcPts val="500"/>
              </a:spcBef>
              <a:spcAft>
                <a:spcPts val="0"/>
              </a:spcAft>
              <a:buSzPts val="1400"/>
              <a:buChar char="•"/>
              <a:defRPr/>
            </a:lvl3pPr>
            <a:lvl4pPr marL="1828800" lvl="3" indent="-304800" algn="l">
              <a:lnSpc>
                <a:spcPct val="90000"/>
              </a:lnSpc>
              <a:spcBef>
                <a:spcPts val="500"/>
              </a:spcBef>
              <a:spcAft>
                <a:spcPts val="0"/>
              </a:spcAft>
              <a:buSzPts val="1200"/>
              <a:buChar char="•"/>
              <a:defRPr/>
            </a:lvl4pPr>
            <a:lvl5pPr marL="2286000" lvl="4" indent="-304800" algn="l">
              <a:lnSpc>
                <a:spcPct val="90000"/>
              </a:lnSpc>
              <a:spcBef>
                <a:spcPts val="500"/>
              </a:spcBef>
              <a:spcAft>
                <a:spcPts val="0"/>
              </a:spcAft>
              <a:buSzPts val="12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31" name="Google Shape;31;p92"/>
          <p:cNvSpPr txBox="1">
            <a:spLocks noGrp="1"/>
          </p:cNvSpPr>
          <p:nvPr>
            <p:ph type="ftr" idx="11"/>
          </p:nvPr>
        </p:nvSpPr>
        <p:spPr>
          <a:xfrm>
            <a:off x="8377802" y="6364452"/>
            <a:ext cx="2928635"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2" name="Google Shape;32;p92"/>
          <p:cNvSpPr txBox="1">
            <a:spLocks noGrp="1"/>
          </p:cNvSpPr>
          <p:nvPr>
            <p:ph type="sldNum" idx="12"/>
          </p:nvPr>
        </p:nvSpPr>
        <p:spPr>
          <a:xfrm>
            <a:off x="1013254" y="6364453"/>
            <a:ext cx="488092"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a:lvl1pPr>
            <a:lvl2pPr marL="0" marR="0" lvl="1" indent="0" algn="ctr">
              <a:lnSpc>
                <a:spcPct val="100000"/>
              </a:lnSpc>
              <a:spcBef>
                <a:spcPts val="0"/>
              </a:spcBef>
              <a:spcAft>
                <a:spcPts val="0"/>
              </a:spcAft>
              <a:buClr>
                <a:srgbClr val="000000"/>
              </a:buClr>
              <a:buSzPts val="1200"/>
              <a:buFont typeface="Arial"/>
              <a:buNone/>
              <a:defRPr/>
            </a:lvl2pPr>
            <a:lvl3pPr marL="0" marR="0" lvl="2" indent="0" algn="ctr">
              <a:lnSpc>
                <a:spcPct val="100000"/>
              </a:lnSpc>
              <a:spcBef>
                <a:spcPts val="0"/>
              </a:spcBef>
              <a:spcAft>
                <a:spcPts val="0"/>
              </a:spcAft>
              <a:buClr>
                <a:srgbClr val="000000"/>
              </a:buClr>
              <a:buSzPts val="1200"/>
              <a:buFont typeface="Arial"/>
              <a:buNone/>
              <a:defRPr/>
            </a:lvl3pPr>
            <a:lvl4pPr marL="0" marR="0" lvl="3" indent="0" algn="ctr">
              <a:lnSpc>
                <a:spcPct val="100000"/>
              </a:lnSpc>
              <a:spcBef>
                <a:spcPts val="0"/>
              </a:spcBef>
              <a:spcAft>
                <a:spcPts val="0"/>
              </a:spcAft>
              <a:buClr>
                <a:srgbClr val="000000"/>
              </a:buClr>
              <a:buSzPts val="1200"/>
              <a:buFont typeface="Arial"/>
              <a:buNone/>
              <a:defRPr/>
            </a:lvl4pPr>
            <a:lvl5pPr marL="0" marR="0" lvl="4" indent="0" algn="ctr">
              <a:lnSpc>
                <a:spcPct val="100000"/>
              </a:lnSpc>
              <a:spcBef>
                <a:spcPts val="0"/>
              </a:spcBef>
              <a:spcAft>
                <a:spcPts val="0"/>
              </a:spcAft>
              <a:buClr>
                <a:srgbClr val="000000"/>
              </a:buClr>
              <a:buSzPts val="1200"/>
              <a:buFont typeface="Arial"/>
              <a:buNone/>
              <a:defRPr/>
            </a:lvl5pPr>
            <a:lvl6pPr marL="0" marR="0" lvl="5" indent="0" algn="ctr">
              <a:lnSpc>
                <a:spcPct val="100000"/>
              </a:lnSpc>
              <a:spcBef>
                <a:spcPts val="0"/>
              </a:spcBef>
              <a:spcAft>
                <a:spcPts val="0"/>
              </a:spcAft>
              <a:buClr>
                <a:srgbClr val="000000"/>
              </a:buClr>
              <a:buSzPts val="1200"/>
              <a:buFont typeface="Arial"/>
              <a:buNone/>
              <a:defRPr/>
            </a:lvl6pPr>
            <a:lvl7pPr marL="0" marR="0" lvl="6" indent="0" algn="ctr">
              <a:lnSpc>
                <a:spcPct val="100000"/>
              </a:lnSpc>
              <a:spcBef>
                <a:spcPts val="0"/>
              </a:spcBef>
              <a:spcAft>
                <a:spcPts val="0"/>
              </a:spcAft>
              <a:buClr>
                <a:srgbClr val="000000"/>
              </a:buClr>
              <a:buSzPts val="1200"/>
              <a:buFont typeface="Arial"/>
              <a:buNone/>
              <a:defRPr/>
            </a:lvl7pPr>
            <a:lvl8pPr marL="0" marR="0" lvl="7" indent="0" algn="ctr">
              <a:lnSpc>
                <a:spcPct val="100000"/>
              </a:lnSpc>
              <a:spcBef>
                <a:spcPts val="0"/>
              </a:spcBef>
              <a:spcAft>
                <a:spcPts val="0"/>
              </a:spcAft>
              <a:buClr>
                <a:srgbClr val="000000"/>
              </a:buClr>
              <a:buSzPts val="1200"/>
              <a:buFont typeface="Arial"/>
              <a:buNone/>
              <a:defRPr/>
            </a:lvl8pPr>
            <a:lvl9pPr marL="0" marR="0" lvl="8" indent="0" algn="ctr">
              <a:lnSpc>
                <a:spcPct val="100000"/>
              </a:lnSpc>
              <a:spcBef>
                <a:spcPts val="0"/>
              </a:spcBef>
              <a:spcAft>
                <a:spcPts val="0"/>
              </a:spcAft>
              <a:buClr>
                <a:srgbClr val="000000"/>
              </a:buClr>
              <a:buSzPts val="1200"/>
              <a:buFont typeface="Arial"/>
              <a:buNone/>
              <a:defRPr/>
            </a:lvl9pPr>
          </a:lstStyle>
          <a:p>
            <a:pPr marL="0" lvl="0" indent="0" algn="ctr" rtl="0">
              <a:spcBef>
                <a:spcPts val="0"/>
              </a:spcBef>
              <a:spcAft>
                <a:spcPts val="0"/>
              </a:spcAft>
              <a:buNone/>
            </a:pPr>
            <a:fld id="{00000000-1234-1234-1234-123412341234}" type="slidenum">
              <a:rPr lang="en-NZ"/>
              <a:t>‹#›</a:t>
            </a:fld>
            <a:endParaRPr dirty="0"/>
          </a:p>
        </p:txBody>
      </p:sp>
      <p:cxnSp>
        <p:nvCxnSpPr>
          <p:cNvPr id="33" name="Google Shape;33;p92"/>
          <p:cNvCxnSpPr/>
          <p:nvPr/>
        </p:nvCxnSpPr>
        <p:spPr>
          <a:xfrm>
            <a:off x="0" y="6282137"/>
            <a:ext cx="11306437" cy="0"/>
          </a:xfrm>
          <a:prstGeom prst="straightConnector1">
            <a:avLst/>
          </a:prstGeom>
          <a:noFill/>
          <a:ln w="9525" cap="flat" cmpd="sng">
            <a:solidFill>
              <a:srgbClr val="D8D8D8"/>
            </a:solidFill>
            <a:prstDash val="solid"/>
            <a:round/>
            <a:headEnd type="none" w="sm" len="sm"/>
            <a:tailEnd type="none" w="sm" len="sm"/>
          </a:ln>
        </p:spPr>
      </p:cxnSp>
      <p:cxnSp>
        <p:nvCxnSpPr>
          <p:cNvPr id="34" name="Google Shape;34;p92"/>
          <p:cNvCxnSpPr/>
          <p:nvPr/>
        </p:nvCxnSpPr>
        <p:spPr>
          <a:xfrm>
            <a:off x="1086772" y="6282137"/>
            <a:ext cx="322003" cy="0"/>
          </a:xfrm>
          <a:prstGeom prst="straightConnector1">
            <a:avLst/>
          </a:prstGeom>
          <a:noFill/>
          <a:ln w="34925" cap="flat" cmpd="sng">
            <a:solidFill>
              <a:srgbClr val="87E1CD"/>
            </a:solidFill>
            <a:prstDash val="solid"/>
            <a:round/>
            <a:headEnd type="none" w="sm" len="sm"/>
            <a:tailEnd type="none" w="sm" len="sm"/>
          </a:ln>
        </p:spPr>
      </p:cxnSp>
      <p:sp>
        <p:nvSpPr>
          <p:cNvPr id="35" name="Google Shape;35;p92"/>
          <p:cNvSpPr/>
          <p:nvPr/>
        </p:nvSpPr>
        <p:spPr>
          <a:xfrm>
            <a:off x="0" y="0"/>
            <a:ext cx="183600" cy="6858000"/>
          </a:xfrm>
          <a:prstGeom prst="rect">
            <a:avLst/>
          </a:prstGeom>
          <a:gradFill>
            <a:gsLst>
              <a:gs pos="0">
                <a:srgbClr val="93E7CE"/>
              </a:gs>
              <a:gs pos="64000">
                <a:schemeClr val="accent2"/>
              </a:gs>
              <a:gs pos="98502">
                <a:schemeClr val="accent1"/>
              </a:gs>
              <a:gs pos="100000">
                <a:schemeClr val="accent1"/>
              </a:gs>
            </a:gsLst>
            <a:lin ang="162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6" name="Google Shape;36;p92"/>
          <p:cNvSpPr/>
          <p:nvPr/>
        </p:nvSpPr>
        <p:spPr>
          <a:xfrm>
            <a:off x="1084364" y="1315689"/>
            <a:ext cx="2044800" cy="94011"/>
          </a:xfrm>
          <a:prstGeom prst="rect">
            <a:avLst/>
          </a:prstGeom>
          <a:solidFill>
            <a:srgbClr val="96E8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Blank" type="blank">
  <p:cSld name="BLANK">
    <p:spTree>
      <p:nvGrpSpPr>
        <p:cNvPr id="1" name="Shape 62"/>
        <p:cNvGrpSpPr/>
        <p:nvPr/>
      </p:nvGrpSpPr>
      <p:grpSpPr>
        <a:xfrm>
          <a:off x="0" y="0"/>
          <a:ext cx="0" cy="0"/>
          <a:chOff x="0" y="0"/>
          <a:chExt cx="0" cy="0"/>
        </a:xfrm>
      </p:grpSpPr>
      <p:sp>
        <p:nvSpPr>
          <p:cNvPr id="63" name="Google Shape;63;p94"/>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64" name="Google Shape;64;p94"/>
          <p:cNvSpPr txBox="1">
            <a:spLocks noGrp="1"/>
          </p:cNvSpPr>
          <p:nvPr>
            <p:ph type="ftr" idx="11"/>
          </p:nvPr>
        </p:nvSpPr>
        <p:spPr>
          <a:xfrm>
            <a:off x="8377802" y="6364452"/>
            <a:ext cx="2928635"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5" name="Google Shape;65;p94"/>
          <p:cNvSpPr txBox="1">
            <a:spLocks noGrp="1"/>
          </p:cNvSpPr>
          <p:nvPr>
            <p:ph type="sldNum" idx="12"/>
          </p:nvPr>
        </p:nvSpPr>
        <p:spPr>
          <a:xfrm>
            <a:off x="1013254" y="6364453"/>
            <a:ext cx="488092"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a:lvl1pPr>
            <a:lvl2pPr marL="0" marR="0" lvl="1" indent="0" algn="ctr">
              <a:lnSpc>
                <a:spcPct val="100000"/>
              </a:lnSpc>
              <a:spcBef>
                <a:spcPts val="0"/>
              </a:spcBef>
              <a:spcAft>
                <a:spcPts val="0"/>
              </a:spcAft>
              <a:buClr>
                <a:srgbClr val="000000"/>
              </a:buClr>
              <a:buSzPts val="1200"/>
              <a:buFont typeface="Arial"/>
              <a:buNone/>
              <a:defRPr/>
            </a:lvl2pPr>
            <a:lvl3pPr marL="0" marR="0" lvl="2" indent="0" algn="ctr">
              <a:lnSpc>
                <a:spcPct val="100000"/>
              </a:lnSpc>
              <a:spcBef>
                <a:spcPts val="0"/>
              </a:spcBef>
              <a:spcAft>
                <a:spcPts val="0"/>
              </a:spcAft>
              <a:buClr>
                <a:srgbClr val="000000"/>
              </a:buClr>
              <a:buSzPts val="1200"/>
              <a:buFont typeface="Arial"/>
              <a:buNone/>
              <a:defRPr/>
            </a:lvl3pPr>
            <a:lvl4pPr marL="0" marR="0" lvl="3" indent="0" algn="ctr">
              <a:lnSpc>
                <a:spcPct val="100000"/>
              </a:lnSpc>
              <a:spcBef>
                <a:spcPts val="0"/>
              </a:spcBef>
              <a:spcAft>
                <a:spcPts val="0"/>
              </a:spcAft>
              <a:buClr>
                <a:srgbClr val="000000"/>
              </a:buClr>
              <a:buSzPts val="1200"/>
              <a:buFont typeface="Arial"/>
              <a:buNone/>
              <a:defRPr/>
            </a:lvl4pPr>
            <a:lvl5pPr marL="0" marR="0" lvl="4" indent="0" algn="ctr">
              <a:lnSpc>
                <a:spcPct val="100000"/>
              </a:lnSpc>
              <a:spcBef>
                <a:spcPts val="0"/>
              </a:spcBef>
              <a:spcAft>
                <a:spcPts val="0"/>
              </a:spcAft>
              <a:buClr>
                <a:srgbClr val="000000"/>
              </a:buClr>
              <a:buSzPts val="1200"/>
              <a:buFont typeface="Arial"/>
              <a:buNone/>
              <a:defRPr/>
            </a:lvl5pPr>
            <a:lvl6pPr marL="0" marR="0" lvl="5" indent="0" algn="ctr">
              <a:lnSpc>
                <a:spcPct val="100000"/>
              </a:lnSpc>
              <a:spcBef>
                <a:spcPts val="0"/>
              </a:spcBef>
              <a:spcAft>
                <a:spcPts val="0"/>
              </a:spcAft>
              <a:buClr>
                <a:srgbClr val="000000"/>
              </a:buClr>
              <a:buSzPts val="1200"/>
              <a:buFont typeface="Arial"/>
              <a:buNone/>
              <a:defRPr/>
            </a:lvl6pPr>
            <a:lvl7pPr marL="0" marR="0" lvl="6" indent="0" algn="ctr">
              <a:lnSpc>
                <a:spcPct val="100000"/>
              </a:lnSpc>
              <a:spcBef>
                <a:spcPts val="0"/>
              </a:spcBef>
              <a:spcAft>
                <a:spcPts val="0"/>
              </a:spcAft>
              <a:buClr>
                <a:srgbClr val="000000"/>
              </a:buClr>
              <a:buSzPts val="1200"/>
              <a:buFont typeface="Arial"/>
              <a:buNone/>
              <a:defRPr/>
            </a:lvl7pPr>
            <a:lvl8pPr marL="0" marR="0" lvl="7" indent="0" algn="ctr">
              <a:lnSpc>
                <a:spcPct val="100000"/>
              </a:lnSpc>
              <a:spcBef>
                <a:spcPts val="0"/>
              </a:spcBef>
              <a:spcAft>
                <a:spcPts val="0"/>
              </a:spcAft>
              <a:buClr>
                <a:srgbClr val="000000"/>
              </a:buClr>
              <a:buSzPts val="1200"/>
              <a:buFont typeface="Arial"/>
              <a:buNone/>
              <a:defRPr/>
            </a:lvl8pPr>
            <a:lvl9pPr marL="0" marR="0" lvl="8" indent="0" algn="ctr">
              <a:lnSpc>
                <a:spcPct val="100000"/>
              </a:lnSpc>
              <a:spcBef>
                <a:spcPts val="0"/>
              </a:spcBef>
              <a:spcAft>
                <a:spcPts val="0"/>
              </a:spcAft>
              <a:buClr>
                <a:srgbClr val="000000"/>
              </a:buClr>
              <a:buSzPts val="1200"/>
              <a:buFont typeface="Arial"/>
              <a:buNone/>
              <a:defRPr/>
            </a:lvl9pPr>
          </a:lstStyle>
          <a:p>
            <a:pPr marL="0" lvl="0" indent="0" algn="ctr" rtl="0">
              <a:spcBef>
                <a:spcPts val="0"/>
              </a:spcBef>
              <a:spcAft>
                <a:spcPts val="0"/>
              </a:spcAft>
              <a:buNone/>
            </a:pPr>
            <a:fld id="{00000000-1234-1234-1234-123412341234}" type="slidenum">
              <a:rPr lang="en-NZ"/>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btitle">
  <p:cSld name="Subtitle with background picture">
    <p:bg>
      <p:bgPr>
        <a:blipFill rotWithShape="1">
          <a:blip r:embed="rId2">
            <a:alphaModFix/>
          </a:blip>
          <a:tile tx="0" ty="0" sx="100000" sy="100000" flip="none" algn="tl"/>
        </a:blipFill>
        <a:effectLst/>
      </p:bgPr>
    </p:bg>
    <p:spTree>
      <p:nvGrpSpPr>
        <p:cNvPr id="1" name="Shape 91"/>
        <p:cNvGrpSpPr/>
        <p:nvPr/>
      </p:nvGrpSpPr>
      <p:grpSpPr>
        <a:xfrm>
          <a:off x="0" y="0"/>
          <a:ext cx="0" cy="0"/>
          <a:chOff x="0" y="0"/>
          <a:chExt cx="0" cy="0"/>
        </a:xfrm>
      </p:grpSpPr>
      <p:sp>
        <p:nvSpPr>
          <p:cNvPr id="92" name="Google Shape;92;p14"/>
          <p:cNvSpPr/>
          <p:nvPr/>
        </p:nvSpPr>
        <p:spPr>
          <a:xfrm>
            <a:off x="-26887" y="0"/>
            <a:ext cx="8431930" cy="6858000"/>
          </a:xfrm>
          <a:prstGeom prst="rect">
            <a:avLst/>
          </a:prstGeom>
          <a:gradFill>
            <a:gsLst>
              <a:gs pos="0">
                <a:srgbClr val="008BB2">
                  <a:alpha val="95686"/>
                </a:srgbClr>
              </a:gs>
              <a:gs pos="6000">
                <a:srgbClr val="008BB2">
                  <a:alpha val="95686"/>
                </a:srgbClr>
              </a:gs>
              <a:gs pos="95000">
                <a:srgbClr val="7CD8C9">
                  <a:alpha val="65490"/>
                </a:srgbClr>
              </a:gs>
              <a:gs pos="100000">
                <a:srgbClr val="7CD8C9">
                  <a:alpha val="6549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grpSp>
        <p:nvGrpSpPr>
          <p:cNvPr id="93" name="Google Shape;93;p14"/>
          <p:cNvGrpSpPr/>
          <p:nvPr/>
        </p:nvGrpSpPr>
        <p:grpSpPr>
          <a:xfrm>
            <a:off x="5943775" y="-248927"/>
            <a:ext cx="2984391" cy="7274408"/>
            <a:chOff x="4671479" y="-248927"/>
            <a:chExt cx="2984391" cy="7274408"/>
          </a:xfrm>
        </p:grpSpPr>
        <p:sp>
          <p:nvSpPr>
            <p:cNvPr id="94" name="Google Shape;94;p14"/>
            <p:cNvSpPr/>
            <p:nvPr/>
          </p:nvSpPr>
          <p:spPr>
            <a:xfrm rot="-10332560">
              <a:off x="5381181" y="-149803"/>
              <a:ext cx="1615055" cy="7098580"/>
            </a:xfrm>
            <a:custGeom>
              <a:avLst/>
              <a:gdLst/>
              <a:ahLst/>
              <a:cxnLst/>
              <a:rect l="l" t="t" r="r" b="b"/>
              <a:pathLst>
                <a:path w="1401288" h="6801081" extrusionOk="0">
                  <a:moveTo>
                    <a:pt x="76804" y="145427"/>
                  </a:moveTo>
                  <a:cubicBezTo>
                    <a:pt x="385002" y="104873"/>
                    <a:pt x="696173" y="54662"/>
                    <a:pt x="1067268" y="0"/>
                  </a:cubicBezTo>
                  <a:cubicBezTo>
                    <a:pt x="1162731" y="522319"/>
                    <a:pt x="1426607" y="1539065"/>
                    <a:pt x="1399320" y="2470384"/>
                  </a:cubicBezTo>
                  <a:cubicBezTo>
                    <a:pt x="1372033" y="3401703"/>
                    <a:pt x="993755" y="4888853"/>
                    <a:pt x="903544" y="5587917"/>
                  </a:cubicBezTo>
                  <a:cubicBezTo>
                    <a:pt x="813333" y="6286981"/>
                    <a:pt x="854563" y="6462681"/>
                    <a:pt x="858056" y="6664769"/>
                  </a:cubicBezTo>
                  <a:lnTo>
                    <a:pt x="0" y="6801081"/>
                  </a:lnTo>
                  <a:cubicBezTo>
                    <a:pt x="7620" y="5609821"/>
                    <a:pt x="136494" y="1306207"/>
                    <a:pt x="76804" y="145427"/>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95" name="Google Shape;95;p14"/>
            <p:cNvSpPr/>
            <p:nvPr/>
          </p:nvSpPr>
          <p:spPr>
            <a:xfrm rot="-10457620">
              <a:off x="5717014" y="72038"/>
              <a:ext cx="1605245" cy="6790486"/>
            </a:xfrm>
            <a:custGeom>
              <a:avLst/>
              <a:gdLst/>
              <a:ahLst/>
              <a:cxnLst/>
              <a:rect l="l" t="t" r="r" b="b"/>
              <a:pathLst>
                <a:path w="1392776" h="6505900" extrusionOk="0">
                  <a:moveTo>
                    <a:pt x="74447" y="98714"/>
                  </a:moveTo>
                  <a:cubicBezTo>
                    <a:pt x="413720" y="87803"/>
                    <a:pt x="754644" y="33914"/>
                    <a:pt x="1108447" y="0"/>
                  </a:cubicBezTo>
                  <a:cubicBezTo>
                    <a:pt x="1229570" y="517894"/>
                    <a:pt x="1405233" y="1324053"/>
                    <a:pt x="1392079" y="2213099"/>
                  </a:cubicBezTo>
                  <a:cubicBezTo>
                    <a:pt x="1378925" y="3102145"/>
                    <a:pt x="985282" y="4616019"/>
                    <a:pt x="896303" y="5330632"/>
                  </a:cubicBezTo>
                  <a:cubicBezTo>
                    <a:pt x="807324" y="6045245"/>
                    <a:pt x="854710" y="6298690"/>
                    <a:pt x="858203" y="6500778"/>
                  </a:cubicBezTo>
                  <a:cubicBezTo>
                    <a:pt x="625476" y="6511414"/>
                    <a:pt x="609600" y="6502366"/>
                    <a:pt x="0" y="6501254"/>
                  </a:cubicBezTo>
                  <a:cubicBezTo>
                    <a:pt x="7620" y="5309994"/>
                    <a:pt x="134137" y="1259494"/>
                    <a:pt x="74447" y="98714"/>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96" name="Google Shape;96;p14"/>
            <p:cNvSpPr/>
            <p:nvPr/>
          </p:nvSpPr>
          <p:spPr>
            <a:xfrm rot="-10332560">
              <a:off x="4966325" y="-145222"/>
              <a:ext cx="1834812" cy="4475172"/>
            </a:xfrm>
            <a:custGeom>
              <a:avLst/>
              <a:gdLst/>
              <a:ahLst/>
              <a:cxnLst/>
              <a:rect l="l" t="t" r="r" b="b"/>
              <a:pathLst>
                <a:path w="1638128" h="1101482" extrusionOk="0">
                  <a:moveTo>
                    <a:pt x="570912" y="222"/>
                  </a:moveTo>
                  <a:cubicBezTo>
                    <a:pt x="185659" y="335837"/>
                    <a:pt x="1652065" y="711464"/>
                    <a:pt x="1638028" y="1040565"/>
                  </a:cubicBezTo>
                  <a:lnTo>
                    <a:pt x="3733" y="1101482"/>
                  </a:lnTo>
                  <a:cubicBezTo>
                    <a:pt x="-13653" y="724881"/>
                    <a:pt x="32250" y="702427"/>
                    <a:pt x="88474" y="8"/>
                  </a:cubicBezTo>
                  <a:cubicBezTo>
                    <a:pt x="489513" y="-105"/>
                    <a:pt x="124904" y="1063"/>
                    <a:pt x="570912" y="222"/>
                  </a:cubicBezTo>
                  <a:close/>
                </a:path>
              </a:pathLst>
            </a:custGeom>
            <a:solidFill>
              <a:schemeClr val="lt1">
                <a:alpha val="1254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grpSp>
      <p:grpSp>
        <p:nvGrpSpPr>
          <p:cNvPr id="97" name="Google Shape;97;p14"/>
          <p:cNvGrpSpPr/>
          <p:nvPr/>
        </p:nvGrpSpPr>
        <p:grpSpPr>
          <a:xfrm>
            <a:off x="6665908" y="-121602"/>
            <a:ext cx="5526092" cy="7295634"/>
            <a:chOff x="8023909" y="-121602"/>
            <a:chExt cx="5195065" cy="7295634"/>
          </a:xfrm>
        </p:grpSpPr>
        <p:sp>
          <p:nvSpPr>
            <p:cNvPr id="98" name="Google Shape;98;p14"/>
            <p:cNvSpPr/>
            <p:nvPr/>
          </p:nvSpPr>
          <p:spPr>
            <a:xfrm rot="582145">
              <a:off x="8606282" y="-10699"/>
              <a:ext cx="1916489" cy="7073828"/>
            </a:xfrm>
            <a:custGeom>
              <a:avLst/>
              <a:gdLst/>
              <a:ahLst/>
              <a:cxnLst/>
              <a:rect l="l" t="t" r="r" b="b"/>
              <a:pathLst>
                <a:path w="1916489" h="7073828" extrusionOk="0">
                  <a:moveTo>
                    <a:pt x="122586" y="99653"/>
                  </a:moveTo>
                  <a:lnTo>
                    <a:pt x="720375" y="0"/>
                  </a:lnTo>
                  <a:lnTo>
                    <a:pt x="1916489" y="6766235"/>
                  </a:lnTo>
                  <a:lnTo>
                    <a:pt x="88371" y="7073828"/>
                  </a:lnTo>
                  <a:cubicBezTo>
                    <a:pt x="-262081" y="4513981"/>
                    <a:pt x="573799" y="2615190"/>
                    <a:pt x="122586" y="99653"/>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sp>
          <p:nvSpPr>
            <p:cNvPr id="99" name="Google Shape;99;p14"/>
            <p:cNvSpPr/>
            <p:nvPr/>
          </p:nvSpPr>
          <p:spPr>
            <a:xfrm>
              <a:off x="9601200" y="0"/>
              <a:ext cx="3617774"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grpSp>
      <p:sp>
        <p:nvSpPr>
          <p:cNvPr id="100" name="Google Shape;100;p14"/>
          <p:cNvSpPr txBox="1">
            <a:spLocks noGrp="1"/>
          </p:cNvSpPr>
          <p:nvPr>
            <p:ph type="ctrTitle"/>
          </p:nvPr>
        </p:nvSpPr>
        <p:spPr>
          <a:xfrm>
            <a:off x="7139352" y="4959838"/>
            <a:ext cx="4740088" cy="1506281"/>
          </a:xfrm>
          <a:prstGeom prst="rect">
            <a:avLst/>
          </a:prstGeom>
          <a:noFill/>
          <a:ln>
            <a:noFill/>
          </a:ln>
        </p:spPr>
        <p:txBody>
          <a:bodyPr spcFirstLastPara="1" wrap="square" lIns="91425" tIns="91425" rIns="91425" bIns="91425" anchor="t" anchorCtr="0">
            <a:noAutofit/>
          </a:bodyPr>
          <a:lstStyle>
            <a:lvl1pPr lvl="0" algn="r">
              <a:lnSpc>
                <a:spcPct val="80000"/>
              </a:lnSpc>
              <a:spcBef>
                <a:spcPts val="0"/>
              </a:spcBef>
              <a:spcAft>
                <a:spcPts val="0"/>
              </a:spcAft>
              <a:buClr>
                <a:srgbClr val="FFFFFF"/>
              </a:buClr>
              <a:buSzPts val="4000"/>
              <a:buFont typeface="Montserrat"/>
              <a:buNone/>
              <a:defRPr sz="4000">
                <a:solidFill>
                  <a:schemeClr val="accent2"/>
                </a:solidFill>
              </a:defRPr>
            </a:lvl1pPr>
            <a:lvl2pPr lvl="1" algn="ctr">
              <a:lnSpc>
                <a:spcPct val="100000"/>
              </a:lnSpc>
              <a:spcBef>
                <a:spcPts val="0"/>
              </a:spcBef>
              <a:spcAft>
                <a:spcPts val="0"/>
              </a:spcAft>
              <a:buClr>
                <a:srgbClr val="FFFFFF"/>
              </a:buClr>
              <a:buSzPts val="4800"/>
              <a:buNone/>
              <a:defRPr sz="4800">
                <a:solidFill>
                  <a:srgbClr val="FFFFFF"/>
                </a:solidFill>
              </a:defRPr>
            </a:lvl2pPr>
            <a:lvl3pPr lvl="2" algn="ctr">
              <a:lnSpc>
                <a:spcPct val="100000"/>
              </a:lnSpc>
              <a:spcBef>
                <a:spcPts val="0"/>
              </a:spcBef>
              <a:spcAft>
                <a:spcPts val="0"/>
              </a:spcAft>
              <a:buClr>
                <a:srgbClr val="FFFFFF"/>
              </a:buClr>
              <a:buSzPts val="4800"/>
              <a:buNone/>
              <a:defRPr sz="4800">
                <a:solidFill>
                  <a:srgbClr val="FFFFFF"/>
                </a:solidFill>
              </a:defRPr>
            </a:lvl3pPr>
            <a:lvl4pPr lvl="3" algn="ctr">
              <a:lnSpc>
                <a:spcPct val="100000"/>
              </a:lnSpc>
              <a:spcBef>
                <a:spcPts val="0"/>
              </a:spcBef>
              <a:spcAft>
                <a:spcPts val="0"/>
              </a:spcAft>
              <a:buClr>
                <a:srgbClr val="FFFFFF"/>
              </a:buClr>
              <a:buSzPts val="4800"/>
              <a:buNone/>
              <a:defRPr sz="4800">
                <a:solidFill>
                  <a:srgbClr val="FFFFFF"/>
                </a:solidFill>
              </a:defRPr>
            </a:lvl4pPr>
            <a:lvl5pPr lvl="4" algn="ctr">
              <a:lnSpc>
                <a:spcPct val="100000"/>
              </a:lnSpc>
              <a:spcBef>
                <a:spcPts val="0"/>
              </a:spcBef>
              <a:spcAft>
                <a:spcPts val="0"/>
              </a:spcAft>
              <a:buClr>
                <a:srgbClr val="FFFFFF"/>
              </a:buClr>
              <a:buSzPts val="4800"/>
              <a:buNone/>
              <a:defRPr sz="4800">
                <a:solidFill>
                  <a:srgbClr val="FFFFFF"/>
                </a:solidFill>
              </a:defRPr>
            </a:lvl5pPr>
            <a:lvl6pPr lvl="5" algn="ctr">
              <a:lnSpc>
                <a:spcPct val="100000"/>
              </a:lnSpc>
              <a:spcBef>
                <a:spcPts val="0"/>
              </a:spcBef>
              <a:spcAft>
                <a:spcPts val="0"/>
              </a:spcAft>
              <a:buClr>
                <a:srgbClr val="FFFFFF"/>
              </a:buClr>
              <a:buSzPts val="4800"/>
              <a:buNone/>
              <a:defRPr sz="4800">
                <a:solidFill>
                  <a:srgbClr val="FFFFFF"/>
                </a:solidFill>
              </a:defRPr>
            </a:lvl6pPr>
            <a:lvl7pPr lvl="6" algn="ctr">
              <a:lnSpc>
                <a:spcPct val="100000"/>
              </a:lnSpc>
              <a:spcBef>
                <a:spcPts val="0"/>
              </a:spcBef>
              <a:spcAft>
                <a:spcPts val="0"/>
              </a:spcAft>
              <a:buClr>
                <a:srgbClr val="FFFFFF"/>
              </a:buClr>
              <a:buSzPts val="4800"/>
              <a:buNone/>
              <a:defRPr sz="4800">
                <a:solidFill>
                  <a:srgbClr val="FFFFFF"/>
                </a:solidFill>
              </a:defRPr>
            </a:lvl7pPr>
            <a:lvl8pPr lvl="7" algn="ctr">
              <a:lnSpc>
                <a:spcPct val="100000"/>
              </a:lnSpc>
              <a:spcBef>
                <a:spcPts val="0"/>
              </a:spcBef>
              <a:spcAft>
                <a:spcPts val="0"/>
              </a:spcAft>
              <a:buClr>
                <a:srgbClr val="FFFFFF"/>
              </a:buClr>
              <a:buSzPts val="4800"/>
              <a:buNone/>
              <a:defRPr sz="4800">
                <a:solidFill>
                  <a:srgbClr val="FFFFFF"/>
                </a:solidFill>
              </a:defRPr>
            </a:lvl8pPr>
            <a:lvl9pPr lvl="8" algn="ctr">
              <a:lnSpc>
                <a:spcPct val="100000"/>
              </a:lnSpc>
              <a:spcBef>
                <a:spcPts val="0"/>
              </a:spcBef>
              <a:spcAft>
                <a:spcPts val="0"/>
              </a:spcAft>
              <a:buClr>
                <a:srgbClr val="FFFFFF"/>
              </a:buClr>
              <a:buSzPts val="4800"/>
              <a:buNone/>
              <a:defRPr sz="4800">
                <a:solidFill>
                  <a:srgbClr val="FFFFFF"/>
                </a:solidFill>
              </a:defRPr>
            </a:lvl9pPr>
          </a:lstStyle>
          <a:p>
            <a:endParaRPr/>
          </a:p>
        </p:txBody>
      </p:sp>
      <p:sp>
        <p:nvSpPr>
          <p:cNvPr id="101" name="Google Shape;101;p14"/>
          <p:cNvSpPr txBox="1">
            <a:spLocks noGrp="1"/>
          </p:cNvSpPr>
          <p:nvPr>
            <p:ph type="sldNum" idx="12"/>
          </p:nvPr>
        </p:nvSpPr>
        <p:spPr>
          <a:xfrm>
            <a:off x="11409033" y="6446177"/>
            <a:ext cx="731600" cy="41190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D9D9D9"/>
              </a:buClr>
              <a:buSzPts val="1200"/>
              <a:buFont typeface="Questrial"/>
              <a:buNone/>
              <a:defRPr sz="1200" b="0" i="0" u="none" strike="noStrike" cap="none">
                <a:solidFill>
                  <a:srgbClr val="D9D9D9"/>
                </a:solidFill>
                <a:latin typeface="Questrial"/>
                <a:ea typeface="Questrial"/>
                <a:cs typeface="Questrial"/>
                <a:sym typeface="Questrial"/>
              </a:defRPr>
            </a:lvl1pPr>
            <a:lvl2pPr marL="0" marR="0" lvl="1" indent="0" algn="ctr">
              <a:lnSpc>
                <a:spcPct val="100000"/>
              </a:lnSpc>
              <a:spcBef>
                <a:spcPts val="0"/>
              </a:spcBef>
              <a:spcAft>
                <a:spcPts val="0"/>
              </a:spcAft>
              <a:buClr>
                <a:srgbClr val="D9D9D9"/>
              </a:buClr>
              <a:buSzPts val="1200"/>
              <a:buFont typeface="Questrial"/>
              <a:buNone/>
              <a:defRPr sz="1200" b="0" i="0" u="none" strike="noStrike" cap="none">
                <a:solidFill>
                  <a:srgbClr val="D9D9D9"/>
                </a:solidFill>
                <a:latin typeface="Questrial"/>
                <a:ea typeface="Questrial"/>
                <a:cs typeface="Questrial"/>
                <a:sym typeface="Questrial"/>
              </a:defRPr>
            </a:lvl2pPr>
            <a:lvl3pPr marL="0" marR="0" lvl="2" indent="0" algn="ctr">
              <a:lnSpc>
                <a:spcPct val="100000"/>
              </a:lnSpc>
              <a:spcBef>
                <a:spcPts val="0"/>
              </a:spcBef>
              <a:spcAft>
                <a:spcPts val="0"/>
              </a:spcAft>
              <a:buClr>
                <a:srgbClr val="D9D9D9"/>
              </a:buClr>
              <a:buSzPts val="1200"/>
              <a:buFont typeface="Questrial"/>
              <a:buNone/>
              <a:defRPr sz="1200" b="0" i="0" u="none" strike="noStrike" cap="none">
                <a:solidFill>
                  <a:srgbClr val="D9D9D9"/>
                </a:solidFill>
                <a:latin typeface="Questrial"/>
                <a:ea typeface="Questrial"/>
                <a:cs typeface="Questrial"/>
                <a:sym typeface="Questrial"/>
              </a:defRPr>
            </a:lvl3pPr>
            <a:lvl4pPr marL="0" marR="0" lvl="3" indent="0" algn="ctr">
              <a:lnSpc>
                <a:spcPct val="100000"/>
              </a:lnSpc>
              <a:spcBef>
                <a:spcPts val="0"/>
              </a:spcBef>
              <a:spcAft>
                <a:spcPts val="0"/>
              </a:spcAft>
              <a:buClr>
                <a:srgbClr val="D9D9D9"/>
              </a:buClr>
              <a:buSzPts val="1200"/>
              <a:buFont typeface="Questrial"/>
              <a:buNone/>
              <a:defRPr sz="1200" b="0" i="0" u="none" strike="noStrike" cap="none">
                <a:solidFill>
                  <a:srgbClr val="D9D9D9"/>
                </a:solidFill>
                <a:latin typeface="Questrial"/>
                <a:ea typeface="Questrial"/>
                <a:cs typeface="Questrial"/>
                <a:sym typeface="Questrial"/>
              </a:defRPr>
            </a:lvl4pPr>
            <a:lvl5pPr marL="0" marR="0" lvl="4" indent="0" algn="ctr">
              <a:lnSpc>
                <a:spcPct val="100000"/>
              </a:lnSpc>
              <a:spcBef>
                <a:spcPts val="0"/>
              </a:spcBef>
              <a:spcAft>
                <a:spcPts val="0"/>
              </a:spcAft>
              <a:buClr>
                <a:srgbClr val="D9D9D9"/>
              </a:buClr>
              <a:buSzPts val="1200"/>
              <a:buFont typeface="Questrial"/>
              <a:buNone/>
              <a:defRPr sz="1200" b="0" i="0" u="none" strike="noStrike" cap="none">
                <a:solidFill>
                  <a:srgbClr val="D9D9D9"/>
                </a:solidFill>
                <a:latin typeface="Questrial"/>
                <a:ea typeface="Questrial"/>
                <a:cs typeface="Questrial"/>
                <a:sym typeface="Questrial"/>
              </a:defRPr>
            </a:lvl5pPr>
            <a:lvl6pPr marL="0" marR="0" lvl="5" indent="0" algn="ctr">
              <a:lnSpc>
                <a:spcPct val="100000"/>
              </a:lnSpc>
              <a:spcBef>
                <a:spcPts val="0"/>
              </a:spcBef>
              <a:spcAft>
                <a:spcPts val="0"/>
              </a:spcAft>
              <a:buClr>
                <a:srgbClr val="D9D9D9"/>
              </a:buClr>
              <a:buSzPts val="1200"/>
              <a:buFont typeface="Questrial"/>
              <a:buNone/>
              <a:defRPr sz="1200" b="0" i="0" u="none" strike="noStrike" cap="none">
                <a:solidFill>
                  <a:srgbClr val="D9D9D9"/>
                </a:solidFill>
                <a:latin typeface="Questrial"/>
                <a:ea typeface="Questrial"/>
                <a:cs typeface="Questrial"/>
                <a:sym typeface="Questrial"/>
              </a:defRPr>
            </a:lvl6pPr>
            <a:lvl7pPr marL="0" marR="0" lvl="6" indent="0" algn="ctr">
              <a:lnSpc>
                <a:spcPct val="100000"/>
              </a:lnSpc>
              <a:spcBef>
                <a:spcPts val="0"/>
              </a:spcBef>
              <a:spcAft>
                <a:spcPts val="0"/>
              </a:spcAft>
              <a:buClr>
                <a:srgbClr val="D9D9D9"/>
              </a:buClr>
              <a:buSzPts val="1200"/>
              <a:buFont typeface="Questrial"/>
              <a:buNone/>
              <a:defRPr sz="1200" b="0" i="0" u="none" strike="noStrike" cap="none">
                <a:solidFill>
                  <a:srgbClr val="D9D9D9"/>
                </a:solidFill>
                <a:latin typeface="Questrial"/>
                <a:ea typeface="Questrial"/>
                <a:cs typeface="Questrial"/>
                <a:sym typeface="Questrial"/>
              </a:defRPr>
            </a:lvl7pPr>
            <a:lvl8pPr marL="0" marR="0" lvl="7" indent="0" algn="ctr">
              <a:lnSpc>
                <a:spcPct val="100000"/>
              </a:lnSpc>
              <a:spcBef>
                <a:spcPts val="0"/>
              </a:spcBef>
              <a:spcAft>
                <a:spcPts val="0"/>
              </a:spcAft>
              <a:buClr>
                <a:srgbClr val="D9D9D9"/>
              </a:buClr>
              <a:buSzPts val="1200"/>
              <a:buFont typeface="Questrial"/>
              <a:buNone/>
              <a:defRPr sz="1200" b="0" i="0" u="none" strike="noStrike" cap="none">
                <a:solidFill>
                  <a:srgbClr val="D9D9D9"/>
                </a:solidFill>
                <a:latin typeface="Questrial"/>
                <a:ea typeface="Questrial"/>
                <a:cs typeface="Questrial"/>
                <a:sym typeface="Questrial"/>
              </a:defRPr>
            </a:lvl8pPr>
            <a:lvl9pPr marL="0" marR="0" lvl="8" indent="0" algn="ctr">
              <a:lnSpc>
                <a:spcPct val="100000"/>
              </a:lnSpc>
              <a:spcBef>
                <a:spcPts val="0"/>
              </a:spcBef>
              <a:spcAft>
                <a:spcPts val="0"/>
              </a:spcAft>
              <a:buClr>
                <a:srgbClr val="D9D9D9"/>
              </a:buClr>
              <a:buSzPts val="1200"/>
              <a:buFont typeface="Questrial"/>
              <a:buNone/>
              <a:defRPr sz="1200" b="0" i="0" u="none" strike="noStrike" cap="none">
                <a:solidFill>
                  <a:srgbClr val="D9D9D9"/>
                </a:solidFill>
                <a:latin typeface="Questrial"/>
                <a:ea typeface="Questrial"/>
                <a:cs typeface="Questrial"/>
                <a:sym typeface="Questrial"/>
              </a:defRPr>
            </a:lvl9pPr>
          </a:lstStyle>
          <a:p>
            <a:pPr marL="0" lvl="0" indent="0" algn="ctr" rtl="0">
              <a:spcBef>
                <a:spcPts val="0"/>
              </a:spcBef>
              <a:spcAft>
                <a:spcPts val="0"/>
              </a:spcAft>
              <a:buNone/>
            </a:pPr>
            <a:fld id="{00000000-1234-1234-1234-123412341234}" type="slidenum">
              <a:rPr lang="en-NZ"/>
              <a:t>‹#›</a:t>
            </a:fld>
            <a:endParaRPr dirty="0"/>
          </a:p>
        </p:txBody>
      </p:sp>
      <p:sp>
        <p:nvSpPr>
          <p:cNvPr id="102" name="Google Shape;102;p14"/>
          <p:cNvSpPr txBox="1">
            <a:spLocks noGrp="1"/>
          </p:cNvSpPr>
          <p:nvPr>
            <p:ph type="body" idx="1"/>
          </p:nvPr>
        </p:nvSpPr>
        <p:spPr>
          <a:xfrm>
            <a:off x="7107552" y="3197249"/>
            <a:ext cx="4746204" cy="1762589"/>
          </a:xfrm>
          <a:prstGeom prst="rect">
            <a:avLst/>
          </a:prstGeom>
          <a:noFill/>
          <a:ln>
            <a:noFill/>
          </a:ln>
        </p:spPr>
        <p:txBody>
          <a:bodyPr spcFirstLastPara="1" wrap="square" lIns="91425" tIns="91425" rIns="91425" bIns="91425" anchor="b" anchorCtr="0">
            <a:noAutofit/>
          </a:bodyPr>
          <a:lstStyle>
            <a:lvl1pPr marL="457200" lvl="0" indent="-838200" algn="l">
              <a:lnSpc>
                <a:spcPct val="0"/>
              </a:lnSpc>
              <a:spcBef>
                <a:spcPts val="600"/>
              </a:spcBef>
              <a:spcAft>
                <a:spcPts val="0"/>
              </a:spcAft>
              <a:buSzPts val="9600"/>
              <a:buChar char="•"/>
              <a:defRPr sz="9600" b="1" i="0" u="none" strike="noStrike" cap="none">
                <a:solidFill>
                  <a:srgbClr val="007FA2"/>
                </a:solidFill>
                <a:latin typeface="Montserrat"/>
                <a:ea typeface="Montserrat"/>
                <a:cs typeface="Montserrat"/>
                <a:sym typeface="Montserrat"/>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14"/>
          <p:cNvSpPr/>
          <p:nvPr/>
        </p:nvSpPr>
        <p:spPr>
          <a:xfrm>
            <a:off x="359871" y="299646"/>
            <a:ext cx="478769" cy="445730"/>
          </a:xfrm>
          <a:custGeom>
            <a:avLst/>
            <a:gdLst/>
            <a:ahLst/>
            <a:cxnLst/>
            <a:rect l="l" t="t" r="r" b="b"/>
            <a:pathLst>
              <a:path w="317830" h="295935" extrusionOk="0">
                <a:moveTo>
                  <a:pt x="176073" y="0"/>
                </a:moveTo>
                <a:cubicBezTo>
                  <a:pt x="225704" y="0"/>
                  <a:pt x="270408" y="27343"/>
                  <a:pt x="295808" y="68491"/>
                </a:cubicBezTo>
                <a:cubicBezTo>
                  <a:pt x="272656" y="43980"/>
                  <a:pt x="240487" y="29451"/>
                  <a:pt x="205664" y="29451"/>
                </a:cubicBezTo>
                <a:cubicBezTo>
                  <a:pt x="144894" y="29451"/>
                  <a:pt x="104051" y="74270"/>
                  <a:pt x="104051" y="141135"/>
                </a:cubicBezTo>
                <a:lnTo>
                  <a:pt x="104242" y="147650"/>
                </a:lnTo>
                <a:cubicBezTo>
                  <a:pt x="104242" y="181737"/>
                  <a:pt x="132080" y="209474"/>
                  <a:pt x="166294" y="209474"/>
                </a:cubicBezTo>
                <a:cubicBezTo>
                  <a:pt x="200482" y="209474"/>
                  <a:pt x="228257" y="181673"/>
                  <a:pt x="228257" y="147549"/>
                </a:cubicBezTo>
                <a:cubicBezTo>
                  <a:pt x="228257" y="113360"/>
                  <a:pt x="200482" y="85572"/>
                  <a:pt x="166294" y="85572"/>
                </a:cubicBezTo>
                <a:cubicBezTo>
                  <a:pt x="149352" y="85572"/>
                  <a:pt x="134671" y="93980"/>
                  <a:pt x="123088" y="105982"/>
                </a:cubicBezTo>
                <a:cubicBezTo>
                  <a:pt x="134671" y="66662"/>
                  <a:pt x="164808" y="41935"/>
                  <a:pt x="205664" y="41935"/>
                </a:cubicBezTo>
                <a:cubicBezTo>
                  <a:pt x="267500" y="41935"/>
                  <a:pt x="317830" y="92303"/>
                  <a:pt x="317830" y="154140"/>
                </a:cubicBezTo>
                <a:cubicBezTo>
                  <a:pt x="317830" y="232334"/>
                  <a:pt x="254229" y="295935"/>
                  <a:pt x="176073" y="295935"/>
                </a:cubicBezTo>
                <a:cubicBezTo>
                  <a:pt x="88786" y="295935"/>
                  <a:pt x="14859" y="233693"/>
                  <a:pt x="0" y="147930"/>
                </a:cubicBezTo>
                <a:cubicBezTo>
                  <a:pt x="14923" y="62205"/>
                  <a:pt x="88836" y="0"/>
                  <a:pt x="176073"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Detail with image (no overlay)">
  <p:cSld name="3_Detail with image (no overlay)">
    <p:bg>
      <p:bgPr>
        <a:blipFill rotWithShape="1">
          <a:blip r:embed="rId2">
            <a:alphaModFix/>
          </a:blip>
          <a:tile tx="0" ty="0" sx="100000" sy="100000" flip="none" algn="tl"/>
        </a:blipFill>
        <a:effectLst/>
      </p:bgPr>
    </p:bg>
    <p:spTree>
      <p:nvGrpSpPr>
        <p:cNvPr id="1" name="Shape 104"/>
        <p:cNvGrpSpPr/>
        <p:nvPr/>
      </p:nvGrpSpPr>
      <p:grpSpPr>
        <a:xfrm>
          <a:off x="0" y="0"/>
          <a:ext cx="0" cy="0"/>
          <a:chOff x="0" y="0"/>
          <a:chExt cx="0" cy="0"/>
        </a:xfrm>
      </p:grpSpPr>
      <p:grpSp>
        <p:nvGrpSpPr>
          <p:cNvPr id="105" name="Google Shape;105;p18"/>
          <p:cNvGrpSpPr/>
          <p:nvPr/>
        </p:nvGrpSpPr>
        <p:grpSpPr>
          <a:xfrm>
            <a:off x="0" y="-3027"/>
            <a:ext cx="11060732" cy="6861026"/>
            <a:chOff x="-522873" y="-283"/>
            <a:chExt cx="11060732" cy="6861026"/>
          </a:xfrm>
        </p:grpSpPr>
        <p:sp>
          <p:nvSpPr>
            <p:cNvPr id="106" name="Google Shape;106;p18"/>
            <p:cNvSpPr/>
            <p:nvPr/>
          </p:nvSpPr>
          <p:spPr>
            <a:xfrm rot="10800000" flipH="1">
              <a:off x="8643126" y="-283"/>
              <a:ext cx="1437603" cy="3234686"/>
            </a:xfrm>
            <a:custGeom>
              <a:avLst/>
              <a:gdLst/>
              <a:ahLst/>
              <a:cxnLst/>
              <a:rect l="l" t="t" r="r" b="b"/>
              <a:pathLst>
                <a:path w="1283500" h="830985" extrusionOk="0">
                  <a:moveTo>
                    <a:pt x="652518" y="1748"/>
                  </a:moveTo>
                  <a:cubicBezTo>
                    <a:pt x="842384" y="201470"/>
                    <a:pt x="1309759" y="689866"/>
                    <a:pt x="1282344" y="830985"/>
                  </a:cubicBezTo>
                  <a:lnTo>
                    <a:pt x="6357" y="830773"/>
                  </a:lnTo>
                  <a:cubicBezTo>
                    <a:pt x="18027" y="440713"/>
                    <a:pt x="23021" y="575102"/>
                    <a:pt x="0" y="1330"/>
                  </a:cubicBezTo>
                  <a:cubicBezTo>
                    <a:pt x="377695" y="801"/>
                    <a:pt x="271312" y="-1606"/>
                    <a:pt x="652518" y="1748"/>
                  </a:cubicBezTo>
                  <a:close/>
                </a:path>
              </a:pathLst>
            </a:custGeom>
            <a:solidFill>
              <a:schemeClr val="lt1">
                <a:alpha val="6666"/>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07" name="Google Shape;107;p18"/>
            <p:cNvSpPr/>
            <p:nvPr/>
          </p:nvSpPr>
          <p:spPr>
            <a:xfrm>
              <a:off x="8698238" y="2555464"/>
              <a:ext cx="1839621" cy="4304062"/>
            </a:xfrm>
            <a:custGeom>
              <a:avLst/>
              <a:gdLst/>
              <a:ahLst/>
              <a:cxnLst/>
              <a:rect l="l" t="t" r="r" b="b"/>
              <a:pathLst>
                <a:path w="1642421" h="1105706" extrusionOk="0">
                  <a:moveTo>
                    <a:pt x="572983" y="222"/>
                  </a:moveTo>
                  <a:cubicBezTo>
                    <a:pt x="187730" y="335837"/>
                    <a:pt x="1859445" y="783581"/>
                    <a:pt x="1618565" y="1105266"/>
                  </a:cubicBezTo>
                  <a:lnTo>
                    <a:pt x="3609" y="1105706"/>
                  </a:lnTo>
                  <a:cubicBezTo>
                    <a:pt x="-13777" y="729105"/>
                    <a:pt x="34321" y="702427"/>
                    <a:pt x="90545" y="8"/>
                  </a:cubicBezTo>
                  <a:cubicBezTo>
                    <a:pt x="491584" y="-105"/>
                    <a:pt x="126975" y="1063"/>
                    <a:pt x="572983" y="222"/>
                  </a:cubicBezTo>
                  <a:close/>
                </a:path>
              </a:pathLst>
            </a:custGeom>
            <a:solidFill>
              <a:schemeClr val="lt1">
                <a:alpha val="13725"/>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08" name="Google Shape;108;p18"/>
            <p:cNvSpPr/>
            <p:nvPr/>
          </p:nvSpPr>
          <p:spPr>
            <a:xfrm>
              <a:off x="8339431" y="1907"/>
              <a:ext cx="1606155" cy="6858836"/>
            </a:xfrm>
            <a:custGeom>
              <a:avLst/>
              <a:gdLst/>
              <a:ahLst/>
              <a:cxnLst/>
              <a:rect l="l" t="t" r="r" b="b"/>
              <a:pathLst>
                <a:path w="1393566" h="6858836" extrusionOk="0">
                  <a:moveTo>
                    <a:pt x="58579" y="953"/>
                  </a:moveTo>
                  <a:lnTo>
                    <a:pt x="1037749" y="0"/>
                  </a:lnTo>
                  <a:cubicBezTo>
                    <a:pt x="1152842" y="512445"/>
                    <a:pt x="1415653" y="1618774"/>
                    <a:pt x="1392079" y="2566035"/>
                  </a:cubicBezTo>
                  <a:cubicBezTo>
                    <a:pt x="1368505" y="3513296"/>
                    <a:pt x="985282" y="4968955"/>
                    <a:pt x="896303" y="5683568"/>
                  </a:cubicBezTo>
                  <a:cubicBezTo>
                    <a:pt x="807324" y="6398181"/>
                    <a:pt x="854710" y="6651626"/>
                    <a:pt x="858203" y="6853714"/>
                  </a:cubicBezTo>
                  <a:cubicBezTo>
                    <a:pt x="625476" y="6864350"/>
                    <a:pt x="609600" y="6855302"/>
                    <a:pt x="0" y="6854190"/>
                  </a:cubicBezTo>
                  <a:cubicBezTo>
                    <a:pt x="7620" y="5662930"/>
                    <a:pt x="118269" y="1161733"/>
                    <a:pt x="58579" y="953"/>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09" name="Google Shape;109;p18"/>
            <p:cNvSpPr/>
            <p:nvPr/>
          </p:nvSpPr>
          <p:spPr>
            <a:xfrm>
              <a:off x="-522873" y="0"/>
              <a:ext cx="10017236" cy="6860381"/>
            </a:xfrm>
            <a:custGeom>
              <a:avLst/>
              <a:gdLst/>
              <a:ahLst/>
              <a:cxnLst/>
              <a:rect l="l" t="t" r="r" b="b"/>
              <a:pathLst>
                <a:path w="10017236" h="6860381" extrusionOk="0">
                  <a:moveTo>
                    <a:pt x="5007" y="958"/>
                  </a:moveTo>
                  <a:lnTo>
                    <a:pt x="9857371" y="0"/>
                  </a:lnTo>
                  <a:cubicBezTo>
                    <a:pt x="9918754" y="617538"/>
                    <a:pt x="10023795" y="1248190"/>
                    <a:pt x="10016915" y="2393968"/>
                  </a:cubicBezTo>
                  <a:cubicBezTo>
                    <a:pt x="10010035" y="3539746"/>
                    <a:pt x="9582393" y="5851949"/>
                    <a:pt x="9701796" y="6860381"/>
                  </a:cubicBezTo>
                  <a:lnTo>
                    <a:pt x="81" y="6857042"/>
                  </a:lnTo>
                  <a:cubicBezTo>
                    <a:pt x="-573" y="5303837"/>
                    <a:pt x="2890" y="1748266"/>
                    <a:pt x="5007" y="95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grpSp>
      <p:sp>
        <p:nvSpPr>
          <p:cNvPr id="110" name="Google Shape;110;p18"/>
          <p:cNvSpPr txBox="1">
            <a:spLocks noGrp="1"/>
          </p:cNvSpPr>
          <p:nvPr>
            <p:ph type="title"/>
          </p:nvPr>
        </p:nvSpPr>
        <p:spPr>
          <a:xfrm>
            <a:off x="934424" y="1"/>
            <a:ext cx="7777776" cy="1289304"/>
          </a:xfrm>
          <a:prstGeom prst="rect">
            <a:avLst/>
          </a:prstGeom>
          <a:noFill/>
          <a:ln>
            <a:noFill/>
          </a:ln>
        </p:spPr>
        <p:txBody>
          <a:bodyPr spcFirstLastPara="1" wrap="square" lIns="91425" tIns="91425" rIns="91425" bIns="91425" anchor="b" anchorCtr="0">
            <a:noAutofit/>
          </a:bodyPr>
          <a:lstStyle>
            <a:lvl1pPr lvl="0" algn="l">
              <a:lnSpc>
                <a:spcPct val="80000"/>
              </a:lnSpc>
              <a:spcBef>
                <a:spcPts val="0"/>
              </a:spcBef>
              <a:spcAft>
                <a:spcPts val="0"/>
              </a:spcAft>
              <a:buClr>
                <a:srgbClr val="007FA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18"/>
          <p:cNvSpPr txBox="1">
            <a:spLocks noGrp="1"/>
          </p:cNvSpPr>
          <p:nvPr>
            <p:ph type="body" idx="1"/>
          </p:nvPr>
        </p:nvSpPr>
        <p:spPr>
          <a:xfrm>
            <a:off x="934424" y="1905989"/>
            <a:ext cx="7777776" cy="4270973"/>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6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18"/>
          <p:cNvSpPr txBox="1">
            <a:spLocks noGrp="1"/>
          </p:cNvSpPr>
          <p:nvPr>
            <p:ph type="ftr" idx="11"/>
          </p:nvPr>
        </p:nvSpPr>
        <p:spPr>
          <a:xfrm>
            <a:off x="5783565" y="6364452"/>
            <a:ext cx="2928635"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13" name="Google Shape;113;p18"/>
          <p:cNvSpPr txBox="1">
            <a:spLocks noGrp="1"/>
          </p:cNvSpPr>
          <p:nvPr>
            <p:ph type="sldNum" idx="12"/>
          </p:nvPr>
        </p:nvSpPr>
        <p:spPr>
          <a:xfrm>
            <a:off x="1013254" y="6364453"/>
            <a:ext cx="488092"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D9D9D9"/>
                </a:solidFill>
                <a:latin typeface="Questrial"/>
                <a:ea typeface="Questrial"/>
                <a:cs typeface="Questrial"/>
                <a:sym typeface="Questrial"/>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D9D9D9"/>
                </a:solidFill>
                <a:latin typeface="Questrial"/>
                <a:ea typeface="Questrial"/>
                <a:cs typeface="Questrial"/>
                <a:sym typeface="Questrial"/>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D9D9D9"/>
                </a:solidFill>
                <a:latin typeface="Questrial"/>
                <a:ea typeface="Questrial"/>
                <a:cs typeface="Questrial"/>
                <a:sym typeface="Questrial"/>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D9D9D9"/>
                </a:solidFill>
                <a:latin typeface="Questrial"/>
                <a:ea typeface="Questrial"/>
                <a:cs typeface="Questrial"/>
                <a:sym typeface="Questrial"/>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D9D9D9"/>
                </a:solidFill>
                <a:latin typeface="Questrial"/>
                <a:ea typeface="Questrial"/>
                <a:cs typeface="Questrial"/>
                <a:sym typeface="Questrial"/>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D9D9D9"/>
                </a:solidFill>
                <a:latin typeface="Questrial"/>
                <a:ea typeface="Questrial"/>
                <a:cs typeface="Questrial"/>
                <a:sym typeface="Questrial"/>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D9D9D9"/>
                </a:solidFill>
                <a:latin typeface="Questrial"/>
                <a:ea typeface="Questrial"/>
                <a:cs typeface="Questrial"/>
                <a:sym typeface="Questrial"/>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D9D9D9"/>
                </a:solidFill>
                <a:latin typeface="Questrial"/>
                <a:ea typeface="Questrial"/>
                <a:cs typeface="Questrial"/>
                <a:sym typeface="Questrial"/>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D9D9D9"/>
                </a:solidFill>
                <a:latin typeface="Questrial"/>
                <a:ea typeface="Questrial"/>
                <a:cs typeface="Questrial"/>
                <a:sym typeface="Questrial"/>
              </a:defRPr>
            </a:lvl9pPr>
          </a:lstStyle>
          <a:p>
            <a:pPr marL="0" lvl="0" indent="0" algn="ctr" rtl="0">
              <a:spcBef>
                <a:spcPts val="0"/>
              </a:spcBef>
              <a:spcAft>
                <a:spcPts val="0"/>
              </a:spcAft>
              <a:buNone/>
            </a:pPr>
            <a:fld id="{00000000-1234-1234-1234-123412341234}" type="slidenum">
              <a:rPr lang="en-NZ"/>
              <a:t>‹#›</a:t>
            </a:fld>
            <a:endParaRPr dirty="0"/>
          </a:p>
        </p:txBody>
      </p:sp>
      <p:cxnSp>
        <p:nvCxnSpPr>
          <p:cNvPr id="114" name="Google Shape;114;p18"/>
          <p:cNvCxnSpPr/>
          <p:nvPr/>
        </p:nvCxnSpPr>
        <p:spPr>
          <a:xfrm>
            <a:off x="0" y="6282137"/>
            <a:ext cx="8712200" cy="0"/>
          </a:xfrm>
          <a:prstGeom prst="straightConnector1">
            <a:avLst/>
          </a:prstGeom>
          <a:noFill/>
          <a:ln w="9525" cap="flat" cmpd="sng">
            <a:solidFill>
              <a:srgbClr val="D8D8D8"/>
            </a:solidFill>
            <a:prstDash val="solid"/>
            <a:miter lim="800000"/>
            <a:headEnd type="none" w="sm" len="sm"/>
            <a:tailEnd type="none" w="sm" len="sm"/>
          </a:ln>
        </p:spPr>
      </p:cxnSp>
      <p:cxnSp>
        <p:nvCxnSpPr>
          <p:cNvPr id="115" name="Google Shape;115;p18"/>
          <p:cNvCxnSpPr/>
          <p:nvPr/>
        </p:nvCxnSpPr>
        <p:spPr>
          <a:xfrm>
            <a:off x="1086772" y="6282137"/>
            <a:ext cx="322003" cy="0"/>
          </a:xfrm>
          <a:prstGeom prst="straightConnector1">
            <a:avLst/>
          </a:prstGeom>
          <a:noFill/>
          <a:ln w="34925" cap="flat" cmpd="sng">
            <a:solidFill>
              <a:srgbClr val="87E1CD"/>
            </a:solidFill>
            <a:prstDash val="solid"/>
            <a:miter lim="800000"/>
            <a:headEnd type="none" w="sm" len="sm"/>
            <a:tailEnd type="none" w="sm" len="sm"/>
          </a:ln>
        </p:spPr>
      </p:cxnSp>
      <p:sp>
        <p:nvSpPr>
          <p:cNvPr id="116" name="Google Shape;116;p18"/>
          <p:cNvSpPr/>
          <p:nvPr/>
        </p:nvSpPr>
        <p:spPr>
          <a:xfrm>
            <a:off x="0" y="0"/>
            <a:ext cx="183600" cy="6858000"/>
          </a:xfrm>
          <a:prstGeom prst="rect">
            <a:avLst/>
          </a:prstGeom>
          <a:gradFill>
            <a:gsLst>
              <a:gs pos="0">
                <a:srgbClr val="93E7CE"/>
              </a:gs>
              <a:gs pos="64000">
                <a:schemeClr val="accent2"/>
              </a:gs>
              <a:gs pos="98502">
                <a:schemeClr val="accent1"/>
              </a:gs>
              <a:gs pos="100000">
                <a:schemeClr val="accent1"/>
              </a:gs>
            </a:gsLst>
            <a:lin ang="162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sp>
        <p:nvSpPr>
          <p:cNvPr id="117" name="Google Shape;117;p18"/>
          <p:cNvSpPr/>
          <p:nvPr/>
        </p:nvSpPr>
        <p:spPr>
          <a:xfrm>
            <a:off x="1084364" y="1315689"/>
            <a:ext cx="2044800" cy="94011"/>
          </a:xfrm>
          <a:prstGeom prst="rect">
            <a:avLst/>
          </a:prstGeom>
          <a:solidFill>
            <a:srgbClr val="96E8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p:cSld name="Light Blank with Picture">
    <p:bg>
      <p:bgPr>
        <a:blipFill rotWithShape="1">
          <a:blip r:embed="rId2">
            <a:alphaModFix/>
          </a:blip>
          <a:tile tx="0" ty="0" sx="100000" sy="100000" flip="none" algn="tl"/>
        </a:blipFill>
        <a:effectLst/>
      </p:bgPr>
    </p:bg>
    <p:spTree>
      <p:nvGrpSpPr>
        <p:cNvPr id="1" name="Shape 118"/>
        <p:cNvGrpSpPr/>
        <p:nvPr/>
      </p:nvGrpSpPr>
      <p:grpSpPr>
        <a:xfrm>
          <a:off x="0" y="0"/>
          <a:ext cx="0" cy="0"/>
          <a:chOff x="0" y="0"/>
          <a:chExt cx="0" cy="0"/>
        </a:xfrm>
      </p:grpSpPr>
      <p:sp>
        <p:nvSpPr>
          <p:cNvPr id="119" name="Google Shape;119;p23"/>
          <p:cNvSpPr/>
          <p:nvPr/>
        </p:nvSpPr>
        <p:spPr>
          <a:xfrm>
            <a:off x="-2" y="0"/>
            <a:ext cx="12192001" cy="6858000"/>
          </a:xfrm>
          <a:prstGeom prst="rect">
            <a:avLst/>
          </a:prstGeom>
          <a:gradFill>
            <a:gsLst>
              <a:gs pos="0">
                <a:srgbClr val="008BB2">
                  <a:alpha val="80000"/>
                </a:srgbClr>
              </a:gs>
              <a:gs pos="14000">
                <a:srgbClr val="008BB2">
                  <a:alpha val="80000"/>
                </a:srgbClr>
              </a:gs>
              <a:gs pos="87000">
                <a:srgbClr val="96E8CE">
                  <a:alpha val="60000"/>
                </a:srgbClr>
              </a:gs>
              <a:gs pos="100000">
                <a:srgbClr val="96E8CE">
                  <a:alpha val="6000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20" name="Google Shape;120;p23"/>
          <p:cNvSpPr txBox="1">
            <a:spLocks noGrp="1"/>
          </p:cNvSpPr>
          <p:nvPr>
            <p:ph type="sldNum" idx="12"/>
          </p:nvPr>
        </p:nvSpPr>
        <p:spPr>
          <a:xfrm>
            <a:off x="5730200" y="6369977"/>
            <a:ext cx="731600" cy="41190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FFFFFF"/>
              </a:buClr>
              <a:buSzPts val="1200"/>
              <a:buFont typeface="Questrial"/>
              <a:buNone/>
              <a:defRPr sz="1200" b="0" i="0" u="none" strike="noStrike" cap="none">
                <a:solidFill>
                  <a:srgbClr val="FFFFFF"/>
                </a:solidFill>
                <a:latin typeface="Questrial"/>
                <a:ea typeface="Questrial"/>
                <a:cs typeface="Questrial"/>
                <a:sym typeface="Questrial"/>
              </a:defRPr>
            </a:lvl1pPr>
            <a:lvl2pPr marL="0" marR="0" lvl="1" indent="0" algn="ctr">
              <a:lnSpc>
                <a:spcPct val="100000"/>
              </a:lnSpc>
              <a:spcBef>
                <a:spcPts val="0"/>
              </a:spcBef>
              <a:spcAft>
                <a:spcPts val="0"/>
              </a:spcAft>
              <a:buClr>
                <a:srgbClr val="FFFFFF"/>
              </a:buClr>
              <a:buSzPts val="1200"/>
              <a:buFont typeface="Questrial"/>
              <a:buNone/>
              <a:defRPr sz="1200" b="0" i="0" u="none" strike="noStrike" cap="none">
                <a:solidFill>
                  <a:srgbClr val="FFFFFF"/>
                </a:solidFill>
                <a:latin typeface="Questrial"/>
                <a:ea typeface="Questrial"/>
                <a:cs typeface="Questrial"/>
                <a:sym typeface="Questrial"/>
              </a:defRPr>
            </a:lvl2pPr>
            <a:lvl3pPr marL="0" marR="0" lvl="2" indent="0" algn="ctr">
              <a:lnSpc>
                <a:spcPct val="100000"/>
              </a:lnSpc>
              <a:spcBef>
                <a:spcPts val="0"/>
              </a:spcBef>
              <a:spcAft>
                <a:spcPts val="0"/>
              </a:spcAft>
              <a:buClr>
                <a:srgbClr val="FFFFFF"/>
              </a:buClr>
              <a:buSzPts val="1200"/>
              <a:buFont typeface="Questrial"/>
              <a:buNone/>
              <a:defRPr sz="1200" b="0" i="0" u="none" strike="noStrike" cap="none">
                <a:solidFill>
                  <a:srgbClr val="FFFFFF"/>
                </a:solidFill>
                <a:latin typeface="Questrial"/>
                <a:ea typeface="Questrial"/>
                <a:cs typeface="Questrial"/>
                <a:sym typeface="Questrial"/>
              </a:defRPr>
            </a:lvl3pPr>
            <a:lvl4pPr marL="0" marR="0" lvl="3" indent="0" algn="ctr">
              <a:lnSpc>
                <a:spcPct val="100000"/>
              </a:lnSpc>
              <a:spcBef>
                <a:spcPts val="0"/>
              </a:spcBef>
              <a:spcAft>
                <a:spcPts val="0"/>
              </a:spcAft>
              <a:buClr>
                <a:srgbClr val="FFFFFF"/>
              </a:buClr>
              <a:buSzPts val="1200"/>
              <a:buFont typeface="Questrial"/>
              <a:buNone/>
              <a:defRPr sz="1200" b="0" i="0" u="none" strike="noStrike" cap="none">
                <a:solidFill>
                  <a:srgbClr val="FFFFFF"/>
                </a:solidFill>
                <a:latin typeface="Questrial"/>
                <a:ea typeface="Questrial"/>
                <a:cs typeface="Questrial"/>
                <a:sym typeface="Questrial"/>
              </a:defRPr>
            </a:lvl4pPr>
            <a:lvl5pPr marL="0" marR="0" lvl="4" indent="0" algn="ctr">
              <a:lnSpc>
                <a:spcPct val="100000"/>
              </a:lnSpc>
              <a:spcBef>
                <a:spcPts val="0"/>
              </a:spcBef>
              <a:spcAft>
                <a:spcPts val="0"/>
              </a:spcAft>
              <a:buClr>
                <a:srgbClr val="FFFFFF"/>
              </a:buClr>
              <a:buSzPts val="1200"/>
              <a:buFont typeface="Questrial"/>
              <a:buNone/>
              <a:defRPr sz="1200" b="0" i="0" u="none" strike="noStrike" cap="none">
                <a:solidFill>
                  <a:srgbClr val="FFFFFF"/>
                </a:solidFill>
                <a:latin typeface="Questrial"/>
                <a:ea typeface="Questrial"/>
                <a:cs typeface="Questrial"/>
                <a:sym typeface="Questrial"/>
              </a:defRPr>
            </a:lvl5pPr>
            <a:lvl6pPr marL="0" marR="0" lvl="5" indent="0" algn="ctr">
              <a:lnSpc>
                <a:spcPct val="100000"/>
              </a:lnSpc>
              <a:spcBef>
                <a:spcPts val="0"/>
              </a:spcBef>
              <a:spcAft>
                <a:spcPts val="0"/>
              </a:spcAft>
              <a:buClr>
                <a:srgbClr val="FFFFFF"/>
              </a:buClr>
              <a:buSzPts val="1200"/>
              <a:buFont typeface="Questrial"/>
              <a:buNone/>
              <a:defRPr sz="1200" b="0" i="0" u="none" strike="noStrike" cap="none">
                <a:solidFill>
                  <a:srgbClr val="FFFFFF"/>
                </a:solidFill>
                <a:latin typeface="Questrial"/>
                <a:ea typeface="Questrial"/>
                <a:cs typeface="Questrial"/>
                <a:sym typeface="Questrial"/>
              </a:defRPr>
            </a:lvl6pPr>
            <a:lvl7pPr marL="0" marR="0" lvl="6" indent="0" algn="ctr">
              <a:lnSpc>
                <a:spcPct val="100000"/>
              </a:lnSpc>
              <a:spcBef>
                <a:spcPts val="0"/>
              </a:spcBef>
              <a:spcAft>
                <a:spcPts val="0"/>
              </a:spcAft>
              <a:buClr>
                <a:srgbClr val="FFFFFF"/>
              </a:buClr>
              <a:buSzPts val="1200"/>
              <a:buFont typeface="Questrial"/>
              <a:buNone/>
              <a:defRPr sz="1200" b="0" i="0" u="none" strike="noStrike" cap="none">
                <a:solidFill>
                  <a:srgbClr val="FFFFFF"/>
                </a:solidFill>
                <a:latin typeface="Questrial"/>
                <a:ea typeface="Questrial"/>
                <a:cs typeface="Questrial"/>
                <a:sym typeface="Questrial"/>
              </a:defRPr>
            </a:lvl7pPr>
            <a:lvl8pPr marL="0" marR="0" lvl="7" indent="0" algn="ctr">
              <a:lnSpc>
                <a:spcPct val="100000"/>
              </a:lnSpc>
              <a:spcBef>
                <a:spcPts val="0"/>
              </a:spcBef>
              <a:spcAft>
                <a:spcPts val="0"/>
              </a:spcAft>
              <a:buClr>
                <a:srgbClr val="FFFFFF"/>
              </a:buClr>
              <a:buSzPts val="1200"/>
              <a:buFont typeface="Questrial"/>
              <a:buNone/>
              <a:defRPr sz="1200" b="0" i="0" u="none" strike="noStrike" cap="none">
                <a:solidFill>
                  <a:srgbClr val="FFFFFF"/>
                </a:solidFill>
                <a:latin typeface="Questrial"/>
                <a:ea typeface="Questrial"/>
                <a:cs typeface="Questrial"/>
                <a:sym typeface="Questrial"/>
              </a:defRPr>
            </a:lvl8pPr>
            <a:lvl9pPr marL="0" marR="0" lvl="8" indent="0" algn="ctr">
              <a:lnSpc>
                <a:spcPct val="100000"/>
              </a:lnSpc>
              <a:spcBef>
                <a:spcPts val="0"/>
              </a:spcBef>
              <a:spcAft>
                <a:spcPts val="0"/>
              </a:spcAft>
              <a:buClr>
                <a:srgbClr val="FFFFFF"/>
              </a:buClr>
              <a:buSzPts val="1200"/>
              <a:buFont typeface="Questrial"/>
              <a:buNone/>
              <a:defRPr sz="1200" b="0" i="0" u="none" strike="noStrike" cap="none">
                <a:solidFill>
                  <a:srgbClr val="FFFFFF"/>
                </a:solidFill>
                <a:latin typeface="Questrial"/>
                <a:ea typeface="Questrial"/>
                <a:cs typeface="Questrial"/>
                <a:sym typeface="Questrial"/>
              </a:defRPr>
            </a:lvl9pPr>
          </a:lstStyle>
          <a:p>
            <a:pPr marL="0" lvl="0" indent="0" algn="ctr" rtl="0">
              <a:spcBef>
                <a:spcPts val="0"/>
              </a:spcBef>
              <a:spcAft>
                <a:spcPts val="0"/>
              </a:spcAft>
              <a:buNone/>
            </a:pPr>
            <a:fld id="{00000000-1234-1234-1234-123412341234}" type="slidenum">
              <a:rPr lang="en-NZ"/>
              <a:t>‹#›</a:t>
            </a:fld>
            <a:endParaRPr dirty="0"/>
          </a:p>
        </p:txBody>
      </p:sp>
      <p:sp>
        <p:nvSpPr>
          <p:cNvPr id="121" name="Google Shape;121;p23"/>
          <p:cNvSpPr/>
          <p:nvPr/>
        </p:nvSpPr>
        <p:spPr>
          <a:xfrm rot="-5400000">
            <a:off x="6027150" y="693150"/>
            <a:ext cx="137700" cy="12192000"/>
          </a:xfrm>
          <a:prstGeom prst="rect">
            <a:avLst/>
          </a:prstGeom>
          <a:gradFill>
            <a:gsLst>
              <a:gs pos="0">
                <a:srgbClr val="93E7CE"/>
              </a:gs>
              <a:gs pos="64000">
                <a:schemeClr val="accent2"/>
              </a:gs>
              <a:gs pos="98502">
                <a:schemeClr val="accent1"/>
              </a:gs>
              <a:gs pos="100000">
                <a:schemeClr val="accent1"/>
              </a:gs>
            </a:gsLst>
            <a:lin ang="162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End Slide">
    <p:bg>
      <p:bgPr>
        <a:solidFill>
          <a:schemeClr val="accent1"/>
        </a:solidFill>
        <a:effectLst/>
      </p:bgPr>
    </p:bg>
    <p:spTree>
      <p:nvGrpSpPr>
        <p:cNvPr id="1" name="Shape 122"/>
        <p:cNvGrpSpPr/>
        <p:nvPr/>
      </p:nvGrpSpPr>
      <p:grpSpPr>
        <a:xfrm>
          <a:off x="0" y="0"/>
          <a:ext cx="0" cy="0"/>
          <a:chOff x="0" y="0"/>
          <a:chExt cx="0" cy="0"/>
        </a:xfrm>
      </p:grpSpPr>
      <p:sp>
        <p:nvSpPr>
          <p:cNvPr id="123" name="Google Shape;123;p24"/>
          <p:cNvSpPr txBox="1">
            <a:spLocks noGrp="1"/>
          </p:cNvSpPr>
          <p:nvPr>
            <p:ph type="sldNum" idx="12"/>
          </p:nvPr>
        </p:nvSpPr>
        <p:spPr>
          <a:xfrm>
            <a:off x="5730200" y="6369977"/>
            <a:ext cx="731600" cy="41190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FFFFFF"/>
              </a:buClr>
              <a:buSzPts val="1200"/>
              <a:buFont typeface="Questrial"/>
              <a:buNone/>
              <a:defRPr sz="1200" b="0" i="0" u="none" strike="noStrike" cap="none">
                <a:solidFill>
                  <a:srgbClr val="FFFFFF"/>
                </a:solidFill>
                <a:latin typeface="Questrial"/>
                <a:ea typeface="Questrial"/>
                <a:cs typeface="Questrial"/>
                <a:sym typeface="Questrial"/>
              </a:defRPr>
            </a:lvl1pPr>
            <a:lvl2pPr marL="0" marR="0" lvl="1" indent="0" algn="ctr">
              <a:lnSpc>
                <a:spcPct val="100000"/>
              </a:lnSpc>
              <a:spcBef>
                <a:spcPts val="0"/>
              </a:spcBef>
              <a:spcAft>
                <a:spcPts val="0"/>
              </a:spcAft>
              <a:buClr>
                <a:srgbClr val="FFFFFF"/>
              </a:buClr>
              <a:buSzPts val="1200"/>
              <a:buFont typeface="Questrial"/>
              <a:buNone/>
              <a:defRPr sz="1200" b="0" i="0" u="none" strike="noStrike" cap="none">
                <a:solidFill>
                  <a:srgbClr val="FFFFFF"/>
                </a:solidFill>
                <a:latin typeface="Questrial"/>
                <a:ea typeface="Questrial"/>
                <a:cs typeface="Questrial"/>
                <a:sym typeface="Questrial"/>
              </a:defRPr>
            </a:lvl2pPr>
            <a:lvl3pPr marL="0" marR="0" lvl="2" indent="0" algn="ctr">
              <a:lnSpc>
                <a:spcPct val="100000"/>
              </a:lnSpc>
              <a:spcBef>
                <a:spcPts val="0"/>
              </a:spcBef>
              <a:spcAft>
                <a:spcPts val="0"/>
              </a:spcAft>
              <a:buClr>
                <a:srgbClr val="FFFFFF"/>
              </a:buClr>
              <a:buSzPts val="1200"/>
              <a:buFont typeface="Questrial"/>
              <a:buNone/>
              <a:defRPr sz="1200" b="0" i="0" u="none" strike="noStrike" cap="none">
                <a:solidFill>
                  <a:srgbClr val="FFFFFF"/>
                </a:solidFill>
                <a:latin typeface="Questrial"/>
                <a:ea typeface="Questrial"/>
                <a:cs typeface="Questrial"/>
                <a:sym typeface="Questrial"/>
              </a:defRPr>
            </a:lvl3pPr>
            <a:lvl4pPr marL="0" marR="0" lvl="3" indent="0" algn="ctr">
              <a:lnSpc>
                <a:spcPct val="100000"/>
              </a:lnSpc>
              <a:spcBef>
                <a:spcPts val="0"/>
              </a:spcBef>
              <a:spcAft>
                <a:spcPts val="0"/>
              </a:spcAft>
              <a:buClr>
                <a:srgbClr val="FFFFFF"/>
              </a:buClr>
              <a:buSzPts val="1200"/>
              <a:buFont typeface="Questrial"/>
              <a:buNone/>
              <a:defRPr sz="1200" b="0" i="0" u="none" strike="noStrike" cap="none">
                <a:solidFill>
                  <a:srgbClr val="FFFFFF"/>
                </a:solidFill>
                <a:latin typeface="Questrial"/>
                <a:ea typeface="Questrial"/>
                <a:cs typeface="Questrial"/>
                <a:sym typeface="Questrial"/>
              </a:defRPr>
            </a:lvl4pPr>
            <a:lvl5pPr marL="0" marR="0" lvl="4" indent="0" algn="ctr">
              <a:lnSpc>
                <a:spcPct val="100000"/>
              </a:lnSpc>
              <a:spcBef>
                <a:spcPts val="0"/>
              </a:spcBef>
              <a:spcAft>
                <a:spcPts val="0"/>
              </a:spcAft>
              <a:buClr>
                <a:srgbClr val="FFFFFF"/>
              </a:buClr>
              <a:buSzPts val="1200"/>
              <a:buFont typeface="Questrial"/>
              <a:buNone/>
              <a:defRPr sz="1200" b="0" i="0" u="none" strike="noStrike" cap="none">
                <a:solidFill>
                  <a:srgbClr val="FFFFFF"/>
                </a:solidFill>
                <a:latin typeface="Questrial"/>
                <a:ea typeface="Questrial"/>
                <a:cs typeface="Questrial"/>
                <a:sym typeface="Questrial"/>
              </a:defRPr>
            </a:lvl5pPr>
            <a:lvl6pPr marL="0" marR="0" lvl="5" indent="0" algn="ctr">
              <a:lnSpc>
                <a:spcPct val="100000"/>
              </a:lnSpc>
              <a:spcBef>
                <a:spcPts val="0"/>
              </a:spcBef>
              <a:spcAft>
                <a:spcPts val="0"/>
              </a:spcAft>
              <a:buClr>
                <a:srgbClr val="FFFFFF"/>
              </a:buClr>
              <a:buSzPts val="1200"/>
              <a:buFont typeface="Questrial"/>
              <a:buNone/>
              <a:defRPr sz="1200" b="0" i="0" u="none" strike="noStrike" cap="none">
                <a:solidFill>
                  <a:srgbClr val="FFFFFF"/>
                </a:solidFill>
                <a:latin typeface="Questrial"/>
                <a:ea typeface="Questrial"/>
                <a:cs typeface="Questrial"/>
                <a:sym typeface="Questrial"/>
              </a:defRPr>
            </a:lvl6pPr>
            <a:lvl7pPr marL="0" marR="0" lvl="6" indent="0" algn="ctr">
              <a:lnSpc>
                <a:spcPct val="100000"/>
              </a:lnSpc>
              <a:spcBef>
                <a:spcPts val="0"/>
              </a:spcBef>
              <a:spcAft>
                <a:spcPts val="0"/>
              </a:spcAft>
              <a:buClr>
                <a:srgbClr val="FFFFFF"/>
              </a:buClr>
              <a:buSzPts val="1200"/>
              <a:buFont typeface="Questrial"/>
              <a:buNone/>
              <a:defRPr sz="1200" b="0" i="0" u="none" strike="noStrike" cap="none">
                <a:solidFill>
                  <a:srgbClr val="FFFFFF"/>
                </a:solidFill>
                <a:latin typeface="Questrial"/>
                <a:ea typeface="Questrial"/>
                <a:cs typeface="Questrial"/>
                <a:sym typeface="Questrial"/>
              </a:defRPr>
            </a:lvl7pPr>
            <a:lvl8pPr marL="0" marR="0" lvl="7" indent="0" algn="ctr">
              <a:lnSpc>
                <a:spcPct val="100000"/>
              </a:lnSpc>
              <a:spcBef>
                <a:spcPts val="0"/>
              </a:spcBef>
              <a:spcAft>
                <a:spcPts val="0"/>
              </a:spcAft>
              <a:buClr>
                <a:srgbClr val="FFFFFF"/>
              </a:buClr>
              <a:buSzPts val="1200"/>
              <a:buFont typeface="Questrial"/>
              <a:buNone/>
              <a:defRPr sz="1200" b="0" i="0" u="none" strike="noStrike" cap="none">
                <a:solidFill>
                  <a:srgbClr val="FFFFFF"/>
                </a:solidFill>
                <a:latin typeface="Questrial"/>
                <a:ea typeface="Questrial"/>
                <a:cs typeface="Questrial"/>
                <a:sym typeface="Questrial"/>
              </a:defRPr>
            </a:lvl8pPr>
            <a:lvl9pPr marL="0" marR="0" lvl="8" indent="0" algn="ctr">
              <a:lnSpc>
                <a:spcPct val="100000"/>
              </a:lnSpc>
              <a:spcBef>
                <a:spcPts val="0"/>
              </a:spcBef>
              <a:spcAft>
                <a:spcPts val="0"/>
              </a:spcAft>
              <a:buClr>
                <a:srgbClr val="FFFFFF"/>
              </a:buClr>
              <a:buSzPts val="1200"/>
              <a:buFont typeface="Questrial"/>
              <a:buNone/>
              <a:defRPr sz="1200" b="0" i="0" u="none" strike="noStrike" cap="none">
                <a:solidFill>
                  <a:srgbClr val="FFFFFF"/>
                </a:solidFill>
                <a:latin typeface="Questrial"/>
                <a:ea typeface="Questrial"/>
                <a:cs typeface="Questrial"/>
                <a:sym typeface="Questrial"/>
              </a:defRPr>
            </a:lvl9pPr>
          </a:lstStyle>
          <a:p>
            <a:pPr marL="0" lvl="0" indent="0" algn="ctr" rtl="0">
              <a:spcBef>
                <a:spcPts val="0"/>
              </a:spcBef>
              <a:spcAft>
                <a:spcPts val="0"/>
              </a:spcAft>
              <a:buNone/>
            </a:pPr>
            <a:fld id="{00000000-1234-1234-1234-123412341234}" type="slidenum">
              <a:rPr lang="en-NZ"/>
              <a:t>‹#›</a:t>
            </a:fld>
            <a:endParaRPr dirty="0"/>
          </a:p>
        </p:txBody>
      </p:sp>
      <p:sp>
        <p:nvSpPr>
          <p:cNvPr id="124" name="Google Shape;124;p24"/>
          <p:cNvSpPr/>
          <p:nvPr/>
        </p:nvSpPr>
        <p:spPr>
          <a:xfrm rot="-5400000">
            <a:off x="6027150" y="693150"/>
            <a:ext cx="137700" cy="12192000"/>
          </a:xfrm>
          <a:prstGeom prst="rect">
            <a:avLst/>
          </a:prstGeom>
          <a:gradFill>
            <a:gsLst>
              <a:gs pos="0">
                <a:srgbClr val="93E7CE"/>
              </a:gs>
              <a:gs pos="64000">
                <a:schemeClr val="accent2"/>
              </a:gs>
              <a:gs pos="98502">
                <a:schemeClr val="accent1"/>
              </a:gs>
              <a:gs pos="100000">
                <a:schemeClr val="accent1"/>
              </a:gs>
            </a:gsLst>
            <a:lin ang="162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sp>
        <p:nvSpPr>
          <p:cNvPr id="125" name="Google Shape;125;p24"/>
          <p:cNvSpPr/>
          <p:nvPr/>
        </p:nvSpPr>
        <p:spPr>
          <a:xfrm>
            <a:off x="0" y="0"/>
            <a:ext cx="12192000" cy="2619900"/>
          </a:xfrm>
          <a:prstGeom prst="rect">
            <a:avLst/>
          </a:prstGeom>
          <a:gradFill>
            <a:gsLst>
              <a:gs pos="0">
                <a:srgbClr val="93E7CE"/>
              </a:gs>
              <a:gs pos="100000">
                <a:srgbClr val="38B9C8"/>
              </a:gs>
            </a:gsLst>
            <a:lin ang="162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26" name="Google Shape;126;p24"/>
          <p:cNvSpPr txBox="1">
            <a:spLocks noGrp="1"/>
          </p:cNvSpPr>
          <p:nvPr>
            <p:ph type="ctrTitle"/>
          </p:nvPr>
        </p:nvSpPr>
        <p:spPr>
          <a:xfrm>
            <a:off x="1178153" y="1094885"/>
            <a:ext cx="9779016" cy="1910400"/>
          </a:xfrm>
          <a:prstGeom prst="rect">
            <a:avLst/>
          </a:prstGeom>
          <a:noFill/>
          <a:ln>
            <a:noFill/>
          </a:ln>
        </p:spPr>
        <p:txBody>
          <a:bodyPr spcFirstLastPara="1" wrap="square" lIns="91425" tIns="91425" rIns="91425" bIns="91425" anchor="b" anchorCtr="0">
            <a:noAutofit/>
          </a:bodyPr>
          <a:lstStyle>
            <a:lvl1pPr lvl="0" algn="l">
              <a:lnSpc>
                <a:spcPct val="80000"/>
              </a:lnSpc>
              <a:spcBef>
                <a:spcPts val="0"/>
              </a:spcBef>
              <a:spcAft>
                <a:spcPts val="0"/>
              </a:spcAft>
              <a:buClr>
                <a:srgbClr val="FFFFFF"/>
              </a:buClr>
              <a:buSzPts val="4000"/>
              <a:buFont typeface="Montserrat"/>
              <a:buNone/>
              <a:defRPr sz="8600">
                <a:solidFill>
                  <a:schemeClr val="accent1"/>
                </a:solidFill>
              </a:defRPr>
            </a:lvl1pPr>
            <a:lvl2pPr lvl="1" algn="ctr">
              <a:lnSpc>
                <a:spcPct val="100000"/>
              </a:lnSpc>
              <a:spcBef>
                <a:spcPts val="0"/>
              </a:spcBef>
              <a:spcAft>
                <a:spcPts val="0"/>
              </a:spcAft>
              <a:buClr>
                <a:srgbClr val="FFFFFF"/>
              </a:buClr>
              <a:buSzPts val="4800"/>
              <a:buNone/>
              <a:defRPr sz="4800">
                <a:solidFill>
                  <a:srgbClr val="FFFFFF"/>
                </a:solidFill>
              </a:defRPr>
            </a:lvl2pPr>
            <a:lvl3pPr lvl="2" algn="ctr">
              <a:lnSpc>
                <a:spcPct val="100000"/>
              </a:lnSpc>
              <a:spcBef>
                <a:spcPts val="0"/>
              </a:spcBef>
              <a:spcAft>
                <a:spcPts val="0"/>
              </a:spcAft>
              <a:buClr>
                <a:srgbClr val="FFFFFF"/>
              </a:buClr>
              <a:buSzPts val="4800"/>
              <a:buNone/>
              <a:defRPr sz="4800">
                <a:solidFill>
                  <a:srgbClr val="FFFFFF"/>
                </a:solidFill>
              </a:defRPr>
            </a:lvl3pPr>
            <a:lvl4pPr lvl="3" algn="ctr">
              <a:lnSpc>
                <a:spcPct val="100000"/>
              </a:lnSpc>
              <a:spcBef>
                <a:spcPts val="0"/>
              </a:spcBef>
              <a:spcAft>
                <a:spcPts val="0"/>
              </a:spcAft>
              <a:buClr>
                <a:srgbClr val="FFFFFF"/>
              </a:buClr>
              <a:buSzPts val="4800"/>
              <a:buNone/>
              <a:defRPr sz="4800">
                <a:solidFill>
                  <a:srgbClr val="FFFFFF"/>
                </a:solidFill>
              </a:defRPr>
            </a:lvl4pPr>
            <a:lvl5pPr lvl="4" algn="ctr">
              <a:lnSpc>
                <a:spcPct val="100000"/>
              </a:lnSpc>
              <a:spcBef>
                <a:spcPts val="0"/>
              </a:spcBef>
              <a:spcAft>
                <a:spcPts val="0"/>
              </a:spcAft>
              <a:buClr>
                <a:srgbClr val="FFFFFF"/>
              </a:buClr>
              <a:buSzPts val="4800"/>
              <a:buNone/>
              <a:defRPr sz="4800">
                <a:solidFill>
                  <a:srgbClr val="FFFFFF"/>
                </a:solidFill>
              </a:defRPr>
            </a:lvl5pPr>
            <a:lvl6pPr lvl="5" algn="ctr">
              <a:lnSpc>
                <a:spcPct val="100000"/>
              </a:lnSpc>
              <a:spcBef>
                <a:spcPts val="0"/>
              </a:spcBef>
              <a:spcAft>
                <a:spcPts val="0"/>
              </a:spcAft>
              <a:buClr>
                <a:srgbClr val="FFFFFF"/>
              </a:buClr>
              <a:buSzPts val="4800"/>
              <a:buNone/>
              <a:defRPr sz="4800">
                <a:solidFill>
                  <a:srgbClr val="FFFFFF"/>
                </a:solidFill>
              </a:defRPr>
            </a:lvl6pPr>
            <a:lvl7pPr lvl="6" algn="ctr">
              <a:lnSpc>
                <a:spcPct val="100000"/>
              </a:lnSpc>
              <a:spcBef>
                <a:spcPts val="0"/>
              </a:spcBef>
              <a:spcAft>
                <a:spcPts val="0"/>
              </a:spcAft>
              <a:buClr>
                <a:srgbClr val="FFFFFF"/>
              </a:buClr>
              <a:buSzPts val="4800"/>
              <a:buNone/>
              <a:defRPr sz="4800">
                <a:solidFill>
                  <a:srgbClr val="FFFFFF"/>
                </a:solidFill>
              </a:defRPr>
            </a:lvl7pPr>
            <a:lvl8pPr lvl="7" algn="ctr">
              <a:lnSpc>
                <a:spcPct val="100000"/>
              </a:lnSpc>
              <a:spcBef>
                <a:spcPts val="0"/>
              </a:spcBef>
              <a:spcAft>
                <a:spcPts val="0"/>
              </a:spcAft>
              <a:buClr>
                <a:srgbClr val="FFFFFF"/>
              </a:buClr>
              <a:buSzPts val="4800"/>
              <a:buNone/>
              <a:defRPr sz="4800">
                <a:solidFill>
                  <a:srgbClr val="FFFFFF"/>
                </a:solidFill>
              </a:defRPr>
            </a:lvl8pPr>
            <a:lvl9pPr lvl="8" algn="ctr">
              <a:lnSpc>
                <a:spcPct val="100000"/>
              </a:lnSpc>
              <a:spcBef>
                <a:spcPts val="0"/>
              </a:spcBef>
              <a:spcAft>
                <a:spcPts val="0"/>
              </a:spcAft>
              <a:buClr>
                <a:srgbClr val="FFFFFF"/>
              </a:buClr>
              <a:buSzPts val="4800"/>
              <a:buNone/>
              <a:defRPr sz="4800">
                <a:solidFill>
                  <a:srgbClr val="FFFFFF"/>
                </a:solidFill>
              </a:defRPr>
            </a:lvl9pPr>
          </a:lstStyle>
          <a:p>
            <a:endParaRPr/>
          </a:p>
        </p:txBody>
      </p:sp>
      <p:sp>
        <p:nvSpPr>
          <p:cNvPr id="127" name="Google Shape;127;p24"/>
          <p:cNvSpPr txBox="1">
            <a:spLocks noGrp="1"/>
          </p:cNvSpPr>
          <p:nvPr>
            <p:ph type="subTitle" idx="1"/>
          </p:nvPr>
        </p:nvSpPr>
        <p:spPr>
          <a:xfrm>
            <a:off x="1178153" y="2861506"/>
            <a:ext cx="9779016" cy="1910400"/>
          </a:xfrm>
          <a:prstGeom prst="rect">
            <a:avLst/>
          </a:prstGeom>
          <a:noFill/>
          <a:ln>
            <a:noFill/>
          </a:ln>
        </p:spPr>
        <p:txBody>
          <a:bodyPr spcFirstLastPara="1" wrap="square" lIns="91425" tIns="91425" rIns="91425" bIns="91425" anchor="t" anchorCtr="0">
            <a:noAutofit/>
          </a:bodyPr>
          <a:lstStyle>
            <a:lvl1pPr lvl="0" algn="l">
              <a:lnSpc>
                <a:spcPct val="120000"/>
              </a:lnSpc>
              <a:spcBef>
                <a:spcPts val="0"/>
              </a:spcBef>
              <a:spcAft>
                <a:spcPts val="0"/>
              </a:spcAft>
              <a:buClr>
                <a:srgbClr val="738498"/>
              </a:buClr>
              <a:buSzPts val="2200"/>
              <a:buNone/>
              <a:defRPr sz="3200" b="1">
                <a:solidFill>
                  <a:schemeClr val="lt1"/>
                </a:solidFill>
                <a:latin typeface="Montserrat"/>
                <a:ea typeface="Montserrat"/>
                <a:cs typeface="Montserrat"/>
                <a:sym typeface="Montserrat"/>
              </a:defRPr>
            </a:lvl1pPr>
            <a:lvl2pPr lvl="1" algn="l">
              <a:lnSpc>
                <a:spcPct val="90000"/>
              </a:lnSpc>
              <a:spcBef>
                <a:spcPts val="0"/>
              </a:spcBef>
              <a:spcAft>
                <a:spcPts val="0"/>
              </a:spcAft>
              <a:buClr>
                <a:srgbClr val="738498"/>
              </a:buClr>
              <a:buSzPts val="2200"/>
              <a:buNone/>
              <a:defRPr sz="2200">
                <a:solidFill>
                  <a:srgbClr val="738498"/>
                </a:solidFill>
              </a:defRPr>
            </a:lvl2pPr>
            <a:lvl3pPr lvl="2" algn="l">
              <a:lnSpc>
                <a:spcPct val="90000"/>
              </a:lnSpc>
              <a:spcBef>
                <a:spcPts val="0"/>
              </a:spcBef>
              <a:spcAft>
                <a:spcPts val="0"/>
              </a:spcAft>
              <a:buClr>
                <a:srgbClr val="738498"/>
              </a:buClr>
              <a:buSzPts val="2200"/>
              <a:buNone/>
              <a:defRPr sz="2200">
                <a:solidFill>
                  <a:srgbClr val="738498"/>
                </a:solidFill>
              </a:defRPr>
            </a:lvl3pPr>
            <a:lvl4pPr lvl="3" algn="l">
              <a:lnSpc>
                <a:spcPct val="90000"/>
              </a:lnSpc>
              <a:spcBef>
                <a:spcPts val="0"/>
              </a:spcBef>
              <a:spcAft>
                <a:spcPts val="0"/>
              </a:spcAft>
              <a:buClr>
                <a:srgbClr val="738498"/>
              </a:buClr>
              <a:buSzPts val="2200"/>
              <a:buNone/>
              <a:defRPr sz="2200">
                <a:solidFill>
                  <a:srgbClr val="738498"/>
                </a:solidFill>
              </a:defRPr>
            </a:lvl4pPr>
            <a:lvl5pPr lvl="4" algn="l">
              <a:lnSpc>
                <a:spcPct val="90000"/>
              </a:lnSpc>
              <a:spcBef>
                <a:spcPts val="0"/>
              </a:spcBef>
              <a:spcAft>
                <a:spcPts val="0"/>
              </a:spcAft>
              <a:buClr>
                <a:srgbClr val="738498"/>
              </a:buClr>
              <a:buSzPts val="2200"/>
              <a:buNone/>
              <a:defRPr sz="2200">
                <a:solidFill>
                  <a:srgbClr val="738498"/>
                </a:solidFill>
              </a:defRPr>
            </a:lvl5pPr>
            <a:lvl6pPr lvl="5" algn="l">
              <a:lnSpc>
                <a:spcPct val="90000"/>
              </a:lnSpc>
              <a:spcBef>
                <a:spcPts val="0"/>
              </a:spcBef>
              <a:spcAft>
                <a:spcPts val="0"/>
              </a:spcAft>
              <a:buClr>
                <a:srgbClr val="738498"/>
              </a:buClr>
              <a:buSzPts val="2200"/>
              <a:buNone/>
              <a:defRPr sz="2200">
                <a:solidFill>
                  <a:srgbClr val="738498"/>
                </a:solidFill>
              </a:defRPr>
            </a:lvl6pPr>
            <a:lvl7pPr lvl="6" algn="l">
              <a:lnSpc>
                <a:spcPct val="90000"/>
              </a:lnSpc>
              <a:spcBef>
                <a:spcPts val="0"/>
              </a:spcBef>
              <a:spcAft>
                <a:spcPts val="0"/>
              </a:spcAft>
              <a:buClr>
                <a:srgbClr val="738498"/>
              </a:buClr>
              <a:buSzPts val="2200"/>
              <a:buNone/>
              <a:defRPr sz="2200">
                <a:solidFill>
                  <a:srgbClr val="738498"/>
                </a:solidFill>
              </a:defRPr>
            </a:lvl7pPr>
            <a:lvl8pPr lvl="7" algn="l">
              <a:lnSpc>
                <a:spcPct val="90000"/>
              </a:lnSpc>
              <a:spcBef>
                <a:spcPts val="0"/>
              </a:spcBef>
              <a:spcAft>
                <a:spcPts val="0"/>
              </a:spcAft>
              <a:buClr>
                <a:srgbClr val="738498"/>
              </a:buClr>
              <a:buSzPts val="2200"/>
              <a:buNone/>
              <a:defRPr sz="2200">
                <a:solidFill>
                  <a:srgbClr val="738498"/>
                </a:solidFill>
              </a:defRPr>
            </a:lvl8pPr>
            <a:lvl9pPr lvl="8" algn="l">
              <a:lnSpc>
                <a:spcPct val="90000"/>
              </a:lnSpc>
              <a:spcBef>
                <a:spcPts val="0"/>
              </a:spcBef>
              <a:spcAft>
                <a:spcPts val="0"/>
              </a:spcAft>
              <a:buClr>
                <a:srgbClr val="738498"/>
              </a:buClr>
              <a:buSzPts val="2200"/>
              <a:buNone/>
              <a:defRPr sz="2200">
                <a:solidFill>
                  <a:srgbClr val="738498"/>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title"/>
          </p:nvPr>
        </p:nvSpPr>
        <p:spPr>
          <a:xfrm>
            <a:off x="934424" y="447680"/>
            <a:ext cx="10372013" cy="1714472"/>
          </a:xfrm>
          <a:prstGeom prst="rect">
            <a:avLst/>
          </a:prstGeom>
          <a:noFill/>
          <a:ln>
            <a:noFill/>
          </a:ln>
        </p:spPr>
        <p:txBody>
          <a:bodyPr spcFirstLastPara="1" wrap="square" lIns="91425" tIns="91425" rIns="91425" bIns="91425" anchor="b" anchorCtr="0">
            <a:noAutofit/>
          </a:bodyPr>
          <a:lstStyle>
            <a:lvl1pPr marR="0" lvl="0" algn="l" rtl="0">
              <a:lnSpc>
                <a:spcPct val="80000"/>
              </a:lnSpc>
              <a:spcBef>
                <a:spcPts val="0"/>
              </a:spcBef>
              <a:spcAft>
                <a:spcPts val="0"/>
              </a:spcAft>
              <a:buClr>
                <a:srgbClr val="007FA2"/>
              </a:buClr>
              <a:buSzPts val="3000"/>
              <a:buFont typeface="Montserrat"/>
              <a:buNone/>
              <a:defRPr sz="3000" b="1" i="0" u="none" strike="noStrike" cap="none">
                <a:solidFill>
                  <a:srgbClr val="007FA2"/>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
          <p:cNvSpPr txBox="1">
            <a:spLocks noGrp="1"/>
          </p:cNvSpPr>
          <p:nvPr>
            <p:ph type="body" idx="1"/>
          </p:nvPr>
        </p:nvSpPr>
        <p:spPr>
          <a:xfrm>
            <a:off x="934423" y="2209808"/>
            <a:ext cx="10372014" cy="3869716"/>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20000"/>
              </a:lnSpc>
              <a:spcBef>
                <a:spcPts val="600"/>
              </a:spcBef>
              <a:spcAft>
                <a:spcPts val="0"/>
              </a:spcAft>
              <a:buClr>
                <a:schemeClr val="accent2"/>
              </a:buClr>
              <a:buSzPts val="1800"/>
              <a:buFont typeface="Arial"/>
              <a:buChar char="•"/>
              <a:defRPr sz="1800" b="0" i="0" u="none" strike="noStrike" cap="none">
                <a:solidFill>
                  <a:srgbClr val="454F5B"/>
                </a:solidFill>
                <a:latin typeface="Questrial"/>
                <a:ea typeface="Questrial"/>
                <a:cs typeface="Questrial"/>
                <a:sym typeface="Questrial"/>
              </a:defRPr>
            </a:lvl1pPr>
            <a:lvl2pPr marL="914400" marR="0" lvl="1" indent="-330200" algn="l" rtl="0">
              <a:lnSpc>
                <a:spcPct val="90000"/>
              </a:lnSpc>
              <a:spcBef>
                <a:spcPts val="500"/>
              </a:spcBef>
              <a:spcAft>
                <a:spcPts val="0"/>
              </a:spcAft>
              <a:buClr>
                <a:schemeClr val="accent2"/>
              </a:buClr>
              <a:buSzPts val="1600"/>
              <a:buFont typeface="Arial"/>
              <a:buChar char="•"/>
              <a:defRPr sz="1600" b="0" i="0" u="none" strike="noStrike" cap="none">
                <a:solidFill>
                  <a:srgbClr val="454F5B"/>
                </a:solidFill>
                <a:latin typeface="Questrial"/>
                <a:ea typeface="Questrial"/>
                <a:cs typeface="Questrial"/>
                <a:sym typeface="Questrial"/>
              </a:defRPr>
            </a:lvl2pPr>
            <a:lvl3pPr marL="1371600" marR="0" lvl="2" indent="-317500" algn="l" rtl="0">
              <a:lnSpc>
                <a:spcPct val="90000"/>
              </a:lnSpc>
              <a:spcBef>
                <a:spcPts val="500"/>
              </a:spcBef>
              <a:spcAft>
                <a:spcPts val="0"/>
              </a:spcAft>
              <a:buClr>
                <a:schemeClr val="accent2"/>
              </a:buClr>
              <a:buSzPts val="1400"/>
              <a:buFont typeface="Arial"/>
              <a:buChar char="•"/>
              <a:defRPr sz="1400" b="0" i="0" u="none" strike="noStrike" cap="none">
                <a:solidFill>
                  <a:srgbClr val="454F5B"/>
                </a:solidFill>
                <a:latin typeface="Questrial"/>
                <a:ea typeface="Questrial"/>
                <a:cs typeface="Questrial"/>
                <a:sym typeface="Questrial"/>
              </a:defRPr>
            </a:lvl3pPr>
            <a:lvl4pPr marL="1828800" marR="0" lvl="3" indent="-304800" algn="l" rtl="0">
              <a:lnSpc>
                <a:spcPct val="90000"/>
              </a:lnSpc>
              <a:spcBef>
                <a:spcPts val="500"/>
              </a:spcBef>
              <a:spcAft>
                <a:spcPts val="0"/>
              </a:spcAft>
              <a:buClr>
                <a:schemeClr val="accent2"/>
              </a:buClr>
              <a:buSzPts val="1200"/>
              <a:buFont typeface="Arial"/>
              <a:buChar char="•"/>
              <a:defRPr sz="1200" b="0" i="0" u="none" strike="noStrike" cap="none">
                <a:solidFill>
                  <a:srgbClr val="454F5B"/>
                </a:solidFill>
                <a:latin typeface="Questrial"/>
                <a:ea typeface="Questrial"/>
                <a:cs typeface="Questrial"/>
                <a:sym typeface="Questrial"/>
              </a:defRPr>
            </a:lvl4pPr>
            <a:lvl5pPr marL="2286000" marR="0" lvl="4" indent="-304800" algn="l" rtl="0">
              <a:lnSpc>
                <a:spcPct val="90000"/>
              </a:lnSpc>
              <a:spcBef>
                <a:spcPts val="500"/>
              </a:spcBef>
              <a:spcAft>
                <a:spcPts val="0"/>
              </a:spcAft>
              <a:buClr>
                <a:schemeClr val="accent2"/>
              </a:buClr>
              <a:buSzPts val="1200"/>
              <a:buFont typeface="Arial"/>
              <a:buChar char="•"/>
              <a:defRPr sz="1200" b="0" i="0" u="none" strike="noStrike" cap="none">
                <a:solidFill>
                  <a:srgbClr val="454F5B"/>
                </a:solidFill>
                <a:latin typeface="Questrial"/>
                <a:ea typeface="Questrial"/>
                <a:cs typeface="Questrial"/>
                <a:sym typeface="Quest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
          <p:cNvSpPr txBox="1">
            <a:spLocks noGrp="1"/>
          </p:cNvSpPr>
          <p:nvPr>
            <p:ph type="ftr" idx="11"/>
          </p:nvPr>
        </p:nvSpPr>
        <p:spPr>
          <a:xfrm>
            <a:off x="8377802" y="6364452"/>
            <a:ext cx="2928635" cy="365125"/>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D9D9D9"/>
                </a:solidFill>
                <a:latin typeface="Questrial"/>
                <a:ea typeface="Questrial"/>
                <a:cs typeface="Questrial"/>
                <a:sym typeface="Quest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5"/>
          <p:cNvSpPr txBox="1">
            <a:spLocks noGrp="1"/>
          </p:cNvSpPr>
          <p:nvPr>
            <p:ph type="sldNum" idx="12"/>
          </p:nvPr>
        </p:nvSpPr>
        <p:spPr>
          <a:xfrm>
            <a:off x="1013254" y="6364453"/>
            <a:ext cx="488092"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rgbClr val="D9D9D9"/>
                </a:solidFill>
                <a:latin typeface="Questrial"/>
                <a:ea typeface="Questrial"/>
                <a:cs typeface="Questrial"/>
                <a:sym typeface="Questrial"/>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rgbClr val="D9D9D9"/>
                </a:solidFill>
                <a:latin typeface="Questrial"/>
                <a:ea typeface="Questrial"/>
                <a:cs typeface="Questrial"/>
                <a:sym typeface="Questrial"/>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rgbClr val="D9D9D9"/>
                </a:solidFill>
                <a:latin typeface="Questrial"/>
                <a:ea typeface="Questrial"/>
                <a:cs typeface="Questrial"/>
                <a:sym typeface="Questrial"/>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rgbClr val="D9D9D9"/>
                </a:solidFill>
                <a:latin typeface="Questrial"/>
                <a:ea typeface="Questrial"/>
                <a:cs typeface="Questrial"/>
                <a:sym typeface="Questrial"/>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rgbClr val="D9D9D9"/>
                </a:solidFill>
                <a:latin typeface="Questrial"/>
                <a:ea typeface="Questrial"/>
                <a:cs typeface="Questrial"/>
                <a:sym typeface="Questrial"/>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rgbClr val="D9D9D9"/>
                </a:solidFill>
                <a:latin typeface="Questrial"/>
                <a:ea typeface="Questrial"/>
                <a:cs typeface="Questrial"/>
                <a:sym typeface="Questrial"/>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rgbClr val="D9D9D9"/>
                </a:solidFill>
                <a:latin typeface="Questrial"/>
                <a:ea typeface="Questrial"/>
                <a:cs typeface="Questrial"/>
                <a:sym typeface="Questrial"/>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rgbClr val="D9D9D9"/>
                </a:solidFill>
                <a:latin typeface="Questrial"/>
                <a:ea typeface="Questrial"/>
                <a:cs typeface="Questrial"/>
                <a:sym typeface="Questrial"/>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rgbClr val="D9D9D9"/>
                </a:solidFill>
                <a:latin typeface="Questrial"/>
                <a:ea typeface="Questrial"/>
                <a:cs typeface="Questrial"/>
                <a:sym typeface="Questrial"/>
              </a:defRPr>
            </a:lvl9pPr>
          </a:lstStyle>
          <a:p>
            <a:pPr marL="0" lvl="0" indent="0" algn="ctr" rtl="0">
              <a:spcBef>
                <a:spcPts val="0"/>
              </a:spcBef>
              <a:spcAft>
                <a:spcPts val="0"/>
              </a:spcAft>
              <a:buNone/>
            </a:pPr>
            <a:fld id="{00000000-1234-1234-1234-123412341234}" type="slidenum">
              <a:rPr lang="en-NZ"/>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3" r:id="rId3"/>
    <p:sldLayoutId id="2147483656" r:id="rId4"/>
    <p:sldLayoutId id="2147483657" r:id="rId5"/>
    <p:sldLayoutId id="2147483658" r:id="rId6"/>
    <p:sldLayoutId id="2147483659"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
          <p:cNvSpPr txBox="1">
            <a:spLocks noGrp="1"/>
          </p:cNvSpPr>
          <p:nvPr>
            <p:ph type="ctrTitle"/>
          </p:nvPr>
        </p:nvSpPr>
        <p:spPr>
          <a:xfrm>
            <a:off x="4461997" y="3147998"/>
            <a:ext cx="6992197" cy="1398910"/>
          </a:xfrm>
          <a:prstGeom prst="rect">
            <a:avLst/>
          </a:prstGeom>
          <a:noFill/>
          <a:ln>
            <a:noFill/>
          </a:ln>
        </p:spPr>
        <p:txBody>
          <a:bodyPr spcFirstLastPara="1" wrap="square" lIns="91425" tIns="91425" rIns="91425" bIns="91425" anchor="b" anchorCtr="0">
            <a:noAutofit/>
          </a:bodyPr>
          <a:lstStyle/>
          <a:p>
            <a:pPr marL="0" lvl="0" indent="0" algn="r" rtl="0">
              <a:lnSpc>
                <a:spcPct val="80000"/>
              </a:lnSpc>
              <a:spcBef>
                <a:spcPts val="0"/>
              </a:spcBef>
              <a:spcAft>
                <a:spcPts val="0"/>
              </a:spcAft>
              <a:buClr>
                <a:schemeClr val="lt1"/>
              </a:buClr>
              <a:buSzPts val="4800"/>
              <a:buFont typeface="Montserrat"/>
              <a:buNone/>
            </a:pPr>
            <a:r>
              <a:rPr lang="en-NZ" dirty="0"/>
              <a:t>National Partner Strengthen &amp; Adapt programme </a:t>
            </a:r>
            <a:endParaRPr dirty="0"/>
          </a:p>
        </p:txBody>
      </p:sp>
      <p:sp>
        <p:nvSpPr>
          <p:cNvPr id="209" name="Google Shape;209;p2"/>
          <p:cNvSpPr txBox="1">
            <a:spLocks noGrp="1"/>
          </p:cNvSpPr>
          <p:nvPr>
            <p:ph type="body" idx="3"/>
          </p:nvPr>
        </p:nvSpPr>
        <p:spPr>
          <a:xfrm>
            <a:off x="7678455" y="5867351"/>
            <a:ext cx="3704863" cy="577626"/>
          </a:xfrm>
          <a:prstGeom prst="rect">
            <a:avLst/>
          </a:prstGeom>
          <a:noFill/>
          <a:ln>
            <a:noFill/>
          </a:ln>
        </p:spPr>
        <p:txBody>
          <a:bodyPr spcFirstLastPara="1" wrap="square" lIns="91425" tIns="91425" rIns="91425" bIns="91425" anchor="t" anchorCtr="0">
            <a:noAutofit/>
          </a:bodyPr>
          <a:lstStyle/>
          <a:p>
            <a:pPr marL="108000" lvl="0" indent="0" algn="r" rtl="0">
              <a:lnSpc>
                <a:spcPct val="120000"/>
              </a:lnSpc>
              <a:spcBef>
                <a:spcPts val="600"/>
              </a:spcBef>
              <a:spcAft>
                <a:spcPts val="0"/>
              </a:spcAft>
              <a:buSzPts val="1600"/>
              <a:buNone/>
            </a:pPr>
            <a:r>
              <a:rPr lang="en-NZ" dirty="0"/>
              <a:t>Dec 2024 and Updated Feb 2025</a:t>
            </a:r>
            <a:endParaRPr dirty="0"/>
          </a:p>
        </p:txBody>
      </p:sp>
      <p:sp>
        <p:nvSpPr>
          <p:cNvPr id="210" name="Google Shape;210;p2"/>
          <p:cNvSpPr txBox="1"/>
          <p:nvPr/>
        </p:nvSpPr>
        <p:spPr>
          <a:xfrm>
            <a:off x="5267739" y="4993705"/>
            <a:ext cx="6186455" cy="638469"/>
          </a:xfrm>
          <a:prstGeom prst="rect">
            <a:avLst/>
          </a:prstGeom>
          <a:noFill/>
          <a:ln>
            <a:noFill/>
          </a:ln>
        </p:spPr>
        <p:txBody>
          <a:bodyPr spcFirstLastPara="1" wrap="square" lIns="91425" tIns="91425" rIns="91425" bIns="91425" anchor="b" anchorCtr="0">
            <a:noAutofit/>
          </a:bodyPr>
          <a:lstStyle/>
          <a:p>
            <a:pPr marL="0" marR="0" lvl="0" indent="0" algn="r" rtl="0">
              <a:lnSpc>
                <a:spcPct val="80000"/>
              </a:lnSpc>
              <a:spcBef>
                <a:spcPts val="0"/>
              </a:spcBef>
              <a:spcAft>
                <a:spcPts val="0"/>
              </a:spcAft>
              <a:buClr>
                <a:schemeClr val="lt1"/>
              </a:buClr>
              <a:buSzPts val="4800"/>
              <a:buFont typeface="Montserrat"/>
              <a:buNone/>
            </a:pPr>
            <a:r>
              <a:rPr lang="en-NZ" sz="2400" b="0" i="0" u="none" strike="noStrike" cap="none" dirty="0">
                <a:solidFill>
                  <a:schemeClr val="lt1"/>
                </a:solidFill>
                <a:latin typeface="Montserrat"/>
                <a:ea typeface="Montserrat"/>
                <a:cs typeface="Montserrat"/>
                <a:sym typeface="Montserrat"/>
              </a:rPr>
              <a:t>National programme evaluation Year 3: </a:t>
            </a:r>
            <a:endParaRPr dirty="0"/>
          </a:p>
          <a:p>
            <a:pPr marL="0" marR="0" lvl="0" indent="0" algn="r" rtl="0">
              <a:lnSpc>
                <a:spcPct val="80000"/>
              </a:lnSpc>
              <a:spcBef>
                <a:spcPts val="0"/>
              </a:spcBef>
              <a:spcAft>
                <a:spcPts val="0"/>
              </a:spcAft>
              <a:buClr>
                <a:schemeClr val="lt1"/>
              </a:buClr>
              <a:buSzPts val="4800"/>
              <a:buFont typeface="Montserrat"/>
              <a:buNone/>
            </a:pPr>
            <a:r>
              <a:rPr lang="en-NZ" sz="2400" b="0" i="0" u="none" strike="noStrike" cap="none" dirty="0">
                <a:solidFill>
                  <a:schemeClr val="lt1"/>
                </a:solidFill>
                <a:latin typeface="Montserrat"/>
                <a:ea typeface="Montserrat"/>
                <a:cs typeface="Montserrat"/>
                <a:sym typeface="Montserrat"/>
              </a:rPr>
              <a:t>SUMMARY PRESENTATION </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p80"/>
          <p:cNvSpPr txBox="1">
            <a:spLocks noGrp="1"/>
          </p:cNvSpPr>
          <p:nvPr>
            <p:ph type="title"/>
          </p:nvPr>
        </p:nvSpPr>
        <p:spPr>
          <a:xfrm>
            <a:off x="934424" y="1"/>
            <a:ext cx="6723676" cy="1289304"/>
          </a:xfrm>
          <a:prstGeom prst="rect">
            <a:avLst/>
          </a:prstGeom>
          <a:noFill/>
          <a:ln>
            <a:noFill/>
          </a:ln>
        </p:spPr>
        <p:txBody>
          <a:bodyPr spcFirstLastPara="1" wrap="square" lIns="91425" tIns="91425" rIns="91425" bIns="91425" anchor="b" anchorCtr="0">
            <a:noAutofit/>
          </a:bodyPr>
          <a:lstStyle/>
          <a:p>
            <a:pPr marL="0" lvl="0" indent="0" algn="l" rtl="0">
              <a:lnSpc>
                <a:spcPct val="80000"/>
              </a:lnSpc>
              <a:spcBef>
                <a:spcPts val="0"/>
              </a:spcBef>
              <a:spcAft>
                <a:spcPts val="0"/>
              </a:spcAft>
              <a:buSzPts val="3000"/>
              <a:buNone/>
            </a:pPr>
            <a:r>
              <a:rPr lang="en-US" dirty="0"/>
              <a:t>Sustaining the gains of change projects by transitioning to BAU</a:t>
            </a:r>
          </a:p>
        </p:txBody>
      </p:sp>
      <p:sp>
        <p:nvSpPr>
          <p:cNvPr id="775" name="Google Shape;775;p80"/>
          <p:cNvSpPr txBox="1">
            <a:spLocks noGrp="1"/>
          </p:cNvSpPr>
          <p:nvPr>
            <p:ph type="body" idx="1"/>
          </p:nvPr>
        </p:nvSpPr>
        <p:spPr>
          <a:xfrm>
            <a:off x="968440" y="1905989"/>
            <a:ext cx="6078535" cy="4270973"/>
          </a:xfrm>
          <a:prstGeom prst="rect">
            <a:avLst/>
          </a:prstGeom>
          <a:noFill/>
          <a:ln>
            <a:noFill/>
          </a:ln>
        </p:spPr>
        <p:txBody>
          <a:bodyPr spcFirstLastPara="1" wrap="square" lIns="91425" tIns="45700" rIns="91425" bIns="45700" anchor="t" anchorCtr="0">
            <a:normAutofit/>
          </a:bodyPr>
          <a:lstStyle/>
          <a:p>
            <a:pPr marL="457200" lvl="0" indent="-342900" algn="l" rtl="0">
              <a:lnSpc>
                <a:spcPct val="120000"/>
              </a:lnSpc>
              <a:spcBef>
                <a:spcPts val="600"/>
              </a:spcBef>
              <a:spcAft>
                <a:spcPts val="0"/>
              </a:spcAft>
              <a:buSzPts val="1800"/>
              <a:buChar char="•"/>
            </a:pPr>
            <a:r>
              <a:rPr lang="en-NZ" dirty="0"/>
              <a:t>Closed completed projects have already transitioned to BAU</a:t>
            </a:r>
          </a:p>
          <a:p>
            <a:pPr lvl="1" indent="-342900">
              <a:lnSpc>
                <a:spcPct val="120000"/>
              </a:lnSpc>
              <a:spcBef>
                <a:spcPts val="600"/>
              </a:spcBef>
              <a:buSzPts val="1800"/>
            </a:pPr>
            <a:r>
              <a:rPr lang="en-NZ" dirty="0"/>
              <a:t>Some transitions are supported by successful commercialisation and ongoing organisational backing </a:t>
            </a:r>
          </a:p>
          <a:p>
            <a:pPr lvl="1" indent="-342900">
              <a:lnSpc>
                <a:spcPct val="120000"/>
              </a:lnSpc>
              <a:spcBef>
                <a:spcPts val="600"/>
              </a:spcBef>
              <a:buSzPts val="1800"/>
            </a:pPr>
            <a:r>
              <a:rPr lang="en-NZ" dirty="0"/>
              <a:t>Transition was planned in advance and projects were designed to be sustained </a:t>
            </a:r>
          </a:p>
          <a:p>
            <a:r>
              <a:rPr lang="en-NZ" dirty="0"/>
              <a:t>Other projects expect to be able to transition to BAU </a:t>
            </a:r>
          </a:p>
          <a:p>
            <a:pPr lvl="1"/>
            <a:r>
              <a:rPr lang="en-NZ" dirty="0"/>
              <a:t>These Partners yet to confirm funding in this tight fiscal environment. </a:t>
            </a:r>
          </a:p>
          <a:p>
            <a:pPr marL="457200" lvl="0" indent="-342900" algn="l" rtl="0">
              <a:lnSpc>
                <a:spcPct val="120000"/>
              </a:lnSpc>
              <a:spcBef>
                <a:spcPts val="600"/>
              </a:spcBef>
              <a:spcAft>
                <a:spcPts val="0"/>
              </a:spcAft>
              <a:buSzPts val="1800"/>
              <a:buChar char="•"/>
            </a:pPr>
            <a:r>
              <a:rPr lang="en-NZ" dirty="0"/>
              <a:t>Only a minority of Partners expressed severe concern about transition to BAU once S&amp;A investment is complete</a:t>
            </a:r>
          </a:p>
          <a:p>
            <a:pPr marL="457200" lvl="0" indent="-342900" algn="l" rtl="0">
              <a:lnSpc>
                <a:spcPct val="120000"/>
              </a:lnSpc>
              <a:spcBef>
                <a:spcPts val="600"/>
              </a:spcBef>
              <a:spcAft>
                <a:spcPts val="0"/>
              </a:spcAft>
              <a:buSzPts val="1800"/>
              <a:buChar char="•"/>
            </a:pPr>
            <a:endParaRPr dirty="0"/>
          </a:p>
        </p:txBody>
      </p:sp>
      <p:sp>
        <p:nvSpPr>
          <p:cNvPr id="776" name="Google Shape;776;p80"/>
          <p:cNvSpPr txBox="1">
            <a:spLocks noGrp="1"/>
          </p:cNvSpPr>
          <p:nvPr>
            <p:ph type="sldNum" idx="12"/>
          </p:nvPr>
        </p:nvSpPr>
        <p:spPr>
          <a:xfrm>
            <a:off x="1013254" y="6364453"/>
            <a:ext cx="488092"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NZ"/>
              <a:t>10</a:t>
            </a:fld>
            <a:endParaRPr dirty="0"/>
          </a:p>
        </p:txBody>
      </p:sp>
      <p:sp>
        <p:nvSpPr>
          <p:cNvPr id="4" name="Google Shape;555;p58">
            <a:extLst>
              <a:ext uri="{FF2B5EF4-FFF2-40B4-BE49-F238E27FC236}">
                <a16:creationId xmlns:a16="http://schemas.microsoft.com/office/drawing/2014/main" id="{9EA4A62F-FE29-7897-DDA7-9FE8BCBC4FF1}"/>
              </a:ext>
            </a:extLst>
          </p:cNvPr>
          <p:cNvSpPr/>
          <p:nvPr/>
        </p:nvSpPr>
        <p:spPr>
          <a:xfrm>
            <a:off x="7802363" y="0"/>
            <a:ext cx="4389637" cy="7062108"/>
          </a:xfrm>
          <a:prstGeom prst="rect">
            <a:avLst/>
          </a:prstGeom>
          <a:solidFill>
            <a:srgbClr val="54ABC6"/>
          </a:solidFill>
          <a:ln>
            <a:noFill/>
          </a:ln>
        </p:spPr>
        <p:txBody>
          <a:bodyPr spcFirstLastPara="1" wrap="square" lIns="91425" tIns="45700" rIns="91425" bIns="45700" anchor="ctr" anchorCtr="0">
            <a:noAutofit/>
          </a:bodyPr>
          <a:lstStyle/>
          <a:p>
            <a:endParaRPr lang="en-NZ" sz="1800" dirty="0">
              <a:solidFill>
                <a:schemeClr val="lt1"/>
              </a:solidFill>
              <a:latin typeface="Questrial"/>
            </a:endParaRPr>
          </a:p>
        </p:txBody>
      </p:sp>
      <p:sp>
        <p:nvSpPr>
          <p:cNvPr id="3" name="Google Shape;661;p69">
            <a:extLst>
              <a:ext uri="{FF2B5EF4-FFF2-40B4-BE49-F238E27FC236}">
                <a16:creationId xmlns:a16="http://schemas.microsoft.com/office/drawing/2014/main" id="{CB4AE3AC-F8CC-FB4D-FF43-2BC841C1C150}"/>
              </a:ext>
            </a:extLst>
          </p:cNvPr>
          <p:cNvSpPr/>
          <p:nvPr/>
        </p:nvSpPr>
        <p:spPr>
          <a:xfrm>
            <a:off x="8090611" y="1289305"/>
            <a:ext cx="3813139" cy="4322039"/>
          </a:xfrm>
          <a:prstGeom prst="wedgeRoundRectCallout">
            <a:avLst>
              <a:gd name="adj1" fmla="val -2023"/>
              <a:gd name="adj2" fmla="val 62500"/>
              <a:gd name="adj3" fmla="val 16667"/>
            </a:avLst>
          </a:prstGeom>
          <a:noFill/>
          <a:ln>
            <a:noFill/>
          </a:ln>
        </p:spPr>
        <p:txBody>
          <a:bodyPr spcFirstLastPara="1" wrap="square" lIns="91425" tIns="45700" rIns="91425" bIns="45700" anchor="ctr" anchorCtr="0">
            <a:noAutofit/>
          </a:bodyPr>
          <a:lstStyle/>
          <a:p>
            <a:pPr algn="ctr"/>
            <a:r>
              <a:rPr lang="en-NZ" sz="1800" b="1" dirty="0">
                <a:solidFill>
                  <a:schemeClr val="lt1"/>
                </a:solidFill>
                <a:latin typeface="Questrial"/>
                <a:ea typeface="Questrial"/>
                <a:cs typeface="Questrial"/>
              </a:rPr>
              <a:t>The success of the Girls Activation Programme has highlighted the importance of providing fit for purpose and locally designed programmes that meet the needs of girls and young women wanting to access to rugby. As a result, the Provincial Unions through their Strategic Alignment Funding (circa $2M allocated for W&amp;G Community Rugby in 2024), are now investing in more activator capability and programmes to support more entry level access to rugby and this has now been folded into NZ Rugby's Community Rugby Strategy for 2026-2030.</a:t>
            </a:r>
            <a:r>
              <a:rPr lang="en-NZ" sz="1800" dirty="0">
                <a:solidFill>
                  <a:schemeClr val="lt1"/>
                </a:solidFill>
                <a:latin typeface="Questrial"/>
                <a:ea typeface="Questrial"/>
                <a:cs typeface="Questrial"/>
              </a:rPr>
              <a:t> [ reporting]</a:t>
            </a:r>
            <a:endParaRPr lang="en-US" sz="1800" dirty="0">
              <a:solidFill>
                <a:schemeClr val="lt1"/>
              </a:solidFill>
              <a:latin typeface="Questrial"/>
              <a:ea typeface="Questrial"/>
              <a:cs typeface="Questrial"/>
            </a:endParaRPr>
          </a:p>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70DA00E-B712-6712-0AAA-CE567BE760E1}"/>
              </a:ext>
            </a:extLst>
          </p:cNvPr>
          <p:cNvSpPr>
            <a:spLocks noGrp="1"/>
          </p:cNvSpPr>
          <p:nvPr>
            <p:ph type="title"/>
          </p:nvPr>
        </p:nvSpPr>
        <p:spPr/>
        <p:txBody>
          <a:bodyPr/>
          <a:lstStyle/>
          <a:p>
            <a:r>
              <a:rPr lang="en-NZ" dirty="0"/>
              <a:t>The S&amp;A programme principles remain constant  </a:t>
            </a:r>
          </a:p>
        </p:txBody>
      </p:sp>
      <p:sp>
        <p:nvSpPr>
          <p:cNvPr id="4" name="Slide Number Placeholder 3">
            <a:extLst>
              <a:ext uri="{FF2B5EF4-FFF2-40B4-BE49-F238E27FC236}">
                <a16:creationId xmlns:a16="http://schemas.microsoft.com/office/drawing/2014/main" id="{2320A144-C6B2-2BDA-9463-3804B72B28E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NZ" smtClean="0"/>
              <a:t>2</a:t>
            </a:fld>
            <a:endParaRPr lang="en-NZ" dirty="0"/>
          </a:p>
        </p:txBody>
      </p:sp>
      <p:pic>
        <p:nvPicPr>
          <p:cNvPr id="5" name="Picture 4">
            <a:extLst>
              <a:ext uri="{FF2B5EF4-FFF2-40B4-BE49-F238E27FC236}">
                <a16:creationId xmlns:a16="http://schemas.microsoft.com/office/drawing/2014/main" id="{D995C848-BB1B-852A-A1F0-CD5226046C1A}"/>
              </a:ext>
            </a:extLst>
          </p:cNvPr>
          <p:cNvPicPr>
            <a:picLocks noChangeAspect="1"/>
          </p:cNvPicPr>
          <p:nvPr/>
        </p:nvPicPr>
        <p:blipFill>
          <a:blip r:embed="rId3"/>
          <a:stretch>
            <a:fillRect/>
          </a:stretch>
        </p:blipFill>
        <p:spPr>
          <a:xfrm>
            <a:off x="1396844" y="1667879"/>
            <a:ext cx="9637599" cy="4318000"/>
          </a:xfrm>
          <a:prstGeom prst="rect">
            <a:avLst/>
          </a:prstGeom>
        </p:spPr>
      </p:pic>
    </p:spTree>
    <p:extLst>
      <p:ext uri="{BB962C8B-B14F-4D97-AF65-F5344CB8AC3E}">
        <p14:creationId xmlns:p14="http://schemas.microsoft.com/office/powerpoint/2010/main" val="123080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01312-BE3B-D3EE-2A41-8B7F2685193C}"/>
              </a:ext>
            </a:extLst>
          </p:cNvPr>
          <p:cNvSpPr>
            <a:spLocks noGrp="1"/>
          </p:cNvSpPr>
          <p:nvPr>
            <p:ph type="title"/>
          </p:nvPr>
        </p:nvSpPr>
        <p:spPr>
          <a:xfrm>
            <a:off x="692415" y="-179278"/>
            <a:ext cx="11039862" cy="1289304"/>
          </a:xfrm>
        </p:spPr>
        <p:txBody>
          <a:bodyPr/>
          <a:lstStyle/>
          <a:p>
            <a:r>
              <a:rPr lang="en-NZ" dirty="0"/>
              <a:t>The S&amp;A programme and Year 3 evaluation focus </a:t>
            </a:r>
          </a:p>
        </p:txBody>
      </p:sp>
      <p:sp>
        <p:nvSpPr>
          <p:cNvPr id="4" name="Slide Number Placeholder 3">
            <a:extLst>
              <a:ext uri="{FF2B5EF4-FFF2-40B4-BE49-F238E27FC236}">
                <a16:creationId xmlns:a16="http://schemas.microsoft.com/office/drawing/2014/main" id="{917E0FDF-719C-B391-9438-92EBCCF4165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NZ" smtClean="0"/>
              <a:t>3</a:t>
            </a:fld>
            <a:endParaRPr lang="en-NZ" dirty="0"/>
          </a:p>
        </p:txBody>
      </p:sp>
      <p:pic>
        <p:nvPicPr>
          <p:cNvPr id="6" name="Picture 5">
            <a:extLst>
              <a:ext uri="{FF2B5EF4-FFF2-40B4-BE49-F238E27FC236}">
                <a16:creationId xmlns:a16="http://schemas.microsoft.com/office/drawing/2014/main" id="{E034AB56-06FF-347B-6935-B6291205412E}"/>
              </a:ext>
            </a:extLst>
          </p:cNvPr>
          <p:cNvPicPr>
            <a:picLocks noChangeAspect="1"/>
          </p:cNvPicPr>
          <p:nvPr/>
        </p:nvPicPr>
        <p:blipFill>
          <a:blip r:embed="rId3"/>
          <a:stretch>
            <a:fillRect/>
          </a:stretch>
        </p:blipFill>
        <p:spPr>
          <a:xfrm>
            <a:off x="1353127" y="1227884"/>
            <a:ext cx="9485746" cy="5018711"/>
          </a:xfrm>
          <a:prstGeom prst="rect">
            <a:avLst/>
          </a:prstGeom>
        </p:spPr>
      </p:pic>
    </p:spTree>
    <p:extLst>
      <p:ext uri="{BB962C8B-B14F-4D97-AF65-F5344CB8AC3E}">
        <p14:creationId xmlns:p14="http://schemas.microsoft.com/office/powerpoint/2010/main" val="855049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6"/>
          <p:cNvSpPr txBox="1">
            <a:spLocks noGrp="1"/>
          </p:cNvSpPr>
          <p:nvPr>
            <p:ph type="sldNum" idx="12"/>
          </p:nvPr>
        </p:nvSpPr>
        <p:spPr>
          <a:xfrm>
            <a:off x="1013254" y="6364453"/>
            <a:ext cx="488092"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NZ"/>
              <a:t>4</a:t>
            </a:fld>
            <a:endParaRPr dirty="0"/>
          </a:p>
        </p:txBody>
      </p:sp>
      <p:sp>
        <p:nvSpPr>
          <p:cNvPr id="3" name="Rectangle 2">
            <a:extLst>
              <a:ext uri="{FF2B5EF4-FFF2-40B4-BE49-F238E27FC236}">
                <a16:creationId xmlns:a16="http://schemas.microsoft.com/office/drawing/2014/main" id="{25478FA3-1BF8-E6FD-C75B-F4D9B3812707}"/>
              </a:ext>
            </a:extLst>
          </p:cNvPr>
          <p:cNvSpPr/>
          <p:nvPr/>
        </p:nvSpPr>
        <p:spPr>
          <a:xfrm>
            <a:off x="845127" y="1094509"/>
            <a:ext cx="1510145" cy="6580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553335CE-60FF-9684-DACD-5EC01A17B1A2}"/>
              </a:ext>
            </a:extLst>
          </p:cNvPr>
          <p:cNvPicPr>
            <a:picLocks noChangeAspect="1"/>
          </p:cNvPicPr>
          <p:nvPr/>
        </p:nvPicPr>
        <p:blipFill>
          <a:blip r:embed="rId3"/>
          <a:srcRect l="11792"/>
          <a:stretch/>
        </p:blipFill>
        <p:spPr>
          <a:xfrm>
            <a:off x="3788229" y="122286"/>
            <a:ext cx="8403770" cy="6735714"/>
          </a:xfrm>
          <a:prstGeom prst="rect">
            <a:avLst/>
          </a:prstGeom>
        </p:spPr>
      </p:pic>
      <p:sp>
        <p:nvSpPr>
          <p:cNvPr id="12" name="TextBox 11">
            <a:extLst>
              <a:ext uri="{FF2B5EF4-FFF2-40B4-BE49-F238E27FC236}">
                <a16:creationId xmlns:a16="http://schemas.microsoft.com/office/drawing/2014/main" id="{98345AB9-DF2E-30CA-31B1-BE83347D3558}"/>
              </a:ext>
            </a:extLst>
          </p:cNvPr>
          <p:cNvSpPr txBox="1"/>
          <p:nvPr/>
        </p:nvSpPr>
        <p:spPr>
          <a:xfrm>
            <a:off x="546297" y="1984304"/>
            <a:ext cx="2384845" cy="3354765"/>
          </a:xfrm>
          <a:prstGeom prst="rect">
            <a:avLst/>
          </a:prstGeom>
          <a:noFill/>
        </p:spPr>
        <p:txBody>
          <a:bodyPr wrap="square" rtlCol="0">
            <a:spAutoFit/>
          </a:bodyPr>
          <a:lstStyle/>
          <a:p>
            <a:r>
              <a:rPr lang="en-NZ" sz="2200" b="1" dirty="0">
                <a:solidFill>
                  <a:srgbClr val="007FA2"/>
                </a:solidFill>
                <a:latin typeface="Montserrat"/>
                <a:sym typeface="Montserrat"/>
              </a:rPr>
              <a:t>W1 and W2 represent 81% of funding. From an investment perspective 27 of these44 projects are closed</a:t>
            </a:r>
          </a:p>
          <a:p>
            <a:r>
              <a:rPr lang="en-NZ" b="1" dirty="0">
                <a:solidFill>
                  <a:srgbClr val="007FA2"/>
                </a:solidFill>
                <a:latin typeface="Montserrat"/>
                <a:sym typeface="Montserrat"/>
              </a:rPr>
              <a:t>(September ’24)</a:t>
            </a:r>
          </a:p>
        </p:txBody>
      </p:sp>
      <p:sp>
        <p:nvSpPr>
          <p:cNvPr id="6" name="TextBox 5">
            <a:extLst>
              <a:ext uri="{FF2B5EF4-FFF2-40B4-BE49-F238E27FC236}">
                <a16:creationId xmlns:a16="http://schemas.microsoft.com/office/drawing/2014/main" id="{5C18A2BF-B763-57A4-397B-FC1945834649}"/>
              </a:ext>
            </a:extLst>
          </p:cNvPr>
          <p:cNvSpPr txBox="1"/>
          <p:nvPr/>
        </p:nvSpPr>
        <p:spPr>
          <a:xfrm rot="2739645">
            <a:off x="11231980" y="311486"/>
            <a:ext cx="1000595" cy="307777"/>
          </a:xfrm>
          <a:prstGeom prst="rect">
            <a:avLst/>
          </a:prstGeom>
          <a:noFill/>
        </p:spPr>
        <p:txBody>
          <a:bodyPr wrap="none" rtlCol="0">
            <a:spAutoFit/>
          </a:bodyPr>
          <a:lstStyle/>
          <a:p>
            <a:r>
              <a:rPr lang="en-NZ" dirty="0">
                <a:solidFill>
                  <a:schemeClr val="bg1"/>
                </a:solidFill>
              </a:rPr>
              <a:t>Summary </a:t>
            </a:r>
          </a:p>
        </p:txBody>
      </p:sp>
      <p:sp>
        <p:nvSpPr>
          <p:cNvPr id="7" name="TextBox 6">
            <a:extLst>
              <a:ext uri="{FF2B5EF4-FFF2-40B4-BE49-F238E27FC236}">
                <a16:creationId xmlns:a16="http://schemas.microsoft.com/office/drawing/2014/main" id="{6546284F-E08D-24B3-1CB3-17BB035EAB52}"/>
              </a:ext>
            </a:extLst>
          </p:cNvPr>
          <p:cNvSpPr txBox="1"/>
          <p:nvPr/>
        </p:nvSpPr>
        <p:spPr>
          <a:xfrm>
            <a:off x="449035" y="122286"/>
            <a:ext cx="4212771" cy="769441"/>
          </a:xfrm>
          <a:prstGeom prst="rect">
            <a:avLst/>
          </a:prstGeom>
          <a:noFill/>
        </p:spPr>
        <p:txBody>
          <a:bodyPr wrap="square" rtlCol="0">
            <a:spAutoFit/>
          </a:bodyPr>
          <a:lstStyle/>
          <a:p>
            <a:r>
              <a:rPr lang="en-NZ" sz="2200" b="1" dirty="0">
                <a:solidFill>
                  <a:srgbClr val="007FA2"/>
                </a:solidFill>
                <a:latin typeface="Montserrat"/>
                <a:sym typeface="Montserrat"/>
              </a:rPr>
              <a:t>Investment across Waves and programme areas</a:t>
            </a:r>
            <a:endParaRPr lang="en-NZ" b="1" dirty="0">
              <a:solidFill>
                <a:srgbClr val="007FA2"/>
              </a:solidFill>
              <a:latin typeface="Montserrat"/>
              <a:sym typeface="Montserrat"/>
            </a:endParaRPr>
          </a:p>
        </p:txBody>
      </p:sp>
      <p:sp>
        <p:nvSpPr>
          <p:cNvPr id="8" name="TextBox 7">
            <a:extLst>
              <a:ext uri="{FF2B5EF4-FFF2-40B4-BE49-F238E27FC236}">
                <a16:creationId xmlns:a16="http://schemas.microsoft.com/office/drawing/2014/main" id="{4F66EDC3-34D6-C3DB-AC44-5E45116F19D4}"/>
              </a:ext>
            </a:extLst>
          </p:cNvPr>
          <p:cNvSpPr txBox="1"/>
          <p:nvPr/>
        </p:nvSpPr>
        <p:spPr>
          <a:xfrm>
            <a:off x="8825948" y="6130456"/>
            <a:ext cx="1566407" cy="307777"/>
          </a:xfrm>
          <a:prstGeom prst="rect">
            <a:avLst/>
          </a:prstGeom>
          <a:noFill/>
        </p:spPr>
        <p:txBody>
          <a:bodyPr wrap="square" rtlCol="0">
            <a:spAutoFit/>
          </a:bodyPr>
          <a:lstStyle/>
          <a:p>
            <a:r>
              <a:rPr lang="en-NZ" b="1" dirty="0"/>
              <a:t>$22,255,893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C6AC64E-A987-9CC0-1296-107C6A073C4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NZ" smtClean="0"/>
              <a:t>5</a:t>
            </a:fld>
            <a:endParaRPr lang="en-NZ" dirty="0"/>
          </a:p>
        </p:txBody>
      </p:sp>
      <p:pic>
        <p:nvPicPr>
          <p:cNvPr id="12" name="Picture 11">
            <a:extLst>
              <a:ext uri="{FF2B5EF4-FFF2-40B4-BE49-F238E27FC236}">
                <a16:creationId xmlns:a16="http://schemas.microsoft.com/office/drawing/2014/main" id="{06B1F1D9-56F7-005B-7CF7-1A8EE0AF9BD3}"/>
              </a:ext>
            </a:extLst>
          </p:cNvPr>
          <p:cNvPicPr>
            <a:picLocks noChangeAspect="1"/>
          </p:cNvPicPr>
          <p:nvPr/>
        </p:nvPicPr>
        <p:blipFill>
          <a:blip r:embed="rId3"/>
          <a:stretch>
            <a:fillRect/>
          </a:stretch>
        </p:blipFill>
        <p:spPr>
          <a:xfrm>
            <a:off x="2238661" y="211455"/>
            <a:ext cx="9126346" cy="6435090"/>
          </a:xfrm>
          <a:prstGeom prst="rect">
            <a:avLst/>
          </a:prstGeom>
        </p:spPr>
      </p:pic>
      <p:sp>
        <p:nvSpPr>
          <p:cNvPr id="15" name="TextBox 14">
            <a:extLst>
              <a:ext uri="{FF2B5EF4-FFF2-40B4-BE49-F238E27FC236}">
                <a16:creationId xmlns:a16="http://schemas.microsoft.com/office/drawing/2014/main" id="{11424C01-39CC-4B34-0409-DA752C1F9614}"/>
              </a:ext>
            </a:extLst>
          </p:cNvPr>
          <p:cNvSpPr txBox="1"/>
          <p:nvPr/>
        </p:nvSpPr>
        <p:spPr>
          <a:xfrm>
            <a:off x="334199" y="45818"/>
            <a:ext cx="2151002" cy="1446550"/>
          </a:xfrm>
          <a:prstGeom prst="rect">
            <a:avLst/>
          </a:prstGeom>
          <a:noFill/>
        </p:spPr>
        <p:txBody>
          <a:bodyPr wrap="square" rtlCol="0">
            <a:spAutoFit/>
          </a:bodyPr>
          <a:lstStyle/>
          <a:p>
            <a:r>
              <a:rPr lang="en-NZ" sz="2200" b="1" dirty="0">
                <a:solidFill>
                  <a:srgbClr val="007FA2"/>
                </a:solidFill>
                <a:latin typeface="Montserrat"/>
                <a:sym typeface="Montserrat"/>
              </a:rPr>
              <a:t>Progress against project outcomes: </a:t>
            </a:r>
            <a:endParaRPr lang="en-NZ" sz="2400" b="1" dirty="0">
              <a:solidFill>
                <a:srgbClr val="007FA2"/>
              </a:solidFill>
              <a:latin typeface="Montserrat"/>
              <a:sym typeface="Montserrat"/>
            </a:endParaRPr>
          </a:p>
        </p:txBody>
      </p:sp>
      <p:sp>
        <p:nvSpPr>
          <p:cNvPr id="2" name="TextBox 1">
            <a:extLst>
              <a:ext uri="{FF2B5EF4-FFF2-40B4-BE49-F238E27FC236}">
                <a16:creationId xmlns:a16="http://schemas.microsoft.com/office/drawing/2014/main" id="{32298737-1047-23D0-00E2-17A1B7F4DA93}"/>
              </a:ext>
            </a:extLst>
          </p:cNvPr>
          <p:cNvSpPr txBox="1"/>
          <p:nvPr/>
        </p:nvSpPr>
        <p:spPr>
          <a:xfrm>
            <a:off x="334199" y="1492368"/>
            <a:ext cx="2151002" cy="4708981"/>
          </a:xfrm>
          <a:prstGeom prst="rect">
            <a:avLst/>
          </a:prstGeom>
          <a:noFill/>
        </p:spPr>
        <p:txBody>
          <a:bodyPr wrap="square" rtlCol="0">
            <a:spAutoFit/>
          </a:bodyPr>
          <a:lstStyle/>
          <a:p>
            <a:r>
              <a:rPr lang="en-NZ" sz="2200" b="1" dirty="0">
                <a:solidFill>
                  <a:srgbClr val="007FA2"/>
                </a:solidFill>
                <a:latin typeface="Montserrat"/>
                <a:sym typeface="Montserrat"/>
              </a:rPr>
              <a:t>W1 &amp; W2 Change projects have achieved or are progressing towards the project outcomes</a:t>
            </a:r>
          </a:p>
          <a:p>
            <a:r>
              <a:rPr lang="en-NZ" b="1" dirty="0">
                <a:solidFill>
                  <a:srgbClr val="007FA2"/>
                </a:solidFill>
                <a:latin typeface="Montserrat"/>
                <a:sym typeface="Montserrat"/>
              </a:rPr>
              <a:t>Project status at Sept ’24:</a:t>
            </a:r>
          </a:p>
          <a:p>
            <a:r>
              <a:rPr lang="en-NZ" b="1" dirty="0">
                <a:solidFill>
                  <a:srgbClr val="007FA2"/>
                </a:solidFill>
                <a:latin typeface="Montserrat"/>
                <a:sym typeface="Montserrat"/>
              </a:rPr>
              <a:t>27 Closed</a:t>
            </a:r>
          </a:p>
          <a:p>
            <a:r>
              <a:rPr lang="en-NZ" b="1" dirty="0">
                <a:solidFill>
                  <a:srgbClr val="007FA2"/>
                </a:solidFill>
                <a:latin typeface="Montserrat"/>
                <a:sym typeface="Montserrat"/>
              </a:rPr>
              <a:t>17 Live</a:t>
            </a:r>
          </a:p>
          <a:p>
            <a:r>
              <a:rPr lang="en-NZ" sz="2400" b="1" dirty="0">
                <a:solidFill>
                  <a:srgbClr val="007FA2"/>
                </a:solidFill>
                <a:latin typeface="Montserrat"/>
                <a:sym typeface="Montserrat"/>
              </a:rPr>
              <a:t> </a:t>
            </a:r>
          </a:p>
        </p:txBody>
      </p:sp>
    </p:spTree>
    <p:extLst>
      <p:ext uri="{BB962C8B-B14F-4D97-AF65-F5344CB8AC3E}">
        <p14:creationId xmlns:p14="http://schemas.microsoft.com/office/powerpoint/2010/main" val="3740050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3" name="Google Shape;553;p58"/>
          <p:cNvSpPr txBox="1">
            <a:spLocks noGrp="1"/>
          </p:cNvSpPr>
          <p:nvPr>
            <p:ph type="body" idx="1"/>
          </p:nvPr>
        </p:nvSpPr>
        <p:spPr>
          <a:xfrm>
            <a:off x="686774" y="2093480"/>
            <a:ext cx="6485551" cy="4270973"/>
          </a:xfrm>
          <a:prstGeom prst="rect">
            <a:avLst/>
          </a:prstGeom>
          <a:noFill/>
          <a:ln>
            <a:noFill/>
          </a:ln>
        </p:spPr>
        <p:txBody>
          <a:bodyPr spcFirstLastPara="1" wrap="square" lIns="91425" tIns="45700" rIns="91425" bIns="45700" anchor="t" anchorCtr="0">
            <a:normAutofit lnSpcReduction="10000"/>
          </a:bodyPr>
          <a:lstStyle/>
          <a:p>
            <a:pPr marL="457200" lvl="0" indent="-342900" algn="l" rtl="0">
              <a:lnSpc>
                <a:spcPct val="120000"/>
              </a:lnSpc>
              <a:spcBef>
                <a:spcPts val="600"/>
              </a:spcBef>
              <a:spcAft>
                <a:spcPts val="0"/>
              </a:spcAft>
              <a:buSzPts val="1800"/>
              <a:buChar char="•"/>
            </a:pPr>
            <a:r>
              <a:rPr lang="en-NZ" dirty="0"/>
              <a:t>New, better, different and deeper relationships across Partners’ networks</a:t>
            </a:r>
            <a:endParaRPr dirty="0"/>
          </a:p>
          <a:p>
            <a:pPr marL="457200" lvl="0" indent="-342900" algn="l" rtl="0">
              <a:lnSpc>
                <a:spcPct val="120000"/>
              </a:lnSpc>
              <a:spcBef>
                <a:spcPts val="600"/>
              </a:spcBef>
              <a:spcAft>
                <a:spcPts val="0"/>
              </a:spcAft>
              <a:buSzPts val="1800"/>
              <a:buChar char="•"/>
            </a:pPr>
            <a:r>
              <a:rPr lang="en-NZ" dirty="0"/>
              <a:t>Using data more for insights and learning than before</a:t>
            </a:r>
          </a:p>
          <a:p>
            <a:pPr marL="457200" lvl="0" indent="-342900" algn="l" rtl="0">
              <a:lnSpc>
                <a:spcPct val="120000"/>
              </a:lnSpc>
              <a:spcBef>
                <a:spcPts val="600"/>
              </a:spcBef>
              <a:spcAft>
                <a:spcPts val="0"/>
              </a:spcAft>
              <a:buSzPts val="1800"/>
              <a:buChar char="•"/>
            </a:pPr>
            <a:r>
              <a:rPr lang="en-NZ" dirty="0"/>
              <a:t>Learning about organisational change  </a:t>
            </a:r>
            <a:endParaRPr dirty="0"/>
          </a:p>
          <a:p>
            <a:pPr marL="457200" lvl="0" indent="-342900" algn="l" rtl="0">
              <a:lnSpc>
                <a:spcPct val="120000"/>
              </a:lnSpc>
              <a:spcBef>
                <a:spcPts val="600"/>
              </a:spcBef>
              <a:spcAft>
                <a:spcPts val="0"/>
              </a:spcAft>
              <a:buSzPts val="1800"/>
              <a:buChar char="•"/>
            </a:pPr>
            <a:r>
              <a:rPr lang="en-NZ" dirty="0"/>
              <a:t>These connections and support were the most valued</a:t>
            </a:r>
            <a:endParaRPr dirty="0"/>
          </a:p>
          <a:p>
            <a:pPr marL="914400" lvl="1" indent="-330200" algn="l" rtl="0">
              <a:lnSpc>
                <a:spcPct val="90000"/>
              </a:lnSpc>
              <a:spcBef>
                <a:spcPts val="500"/>
              </a:spcBef>
              <a:spcAft>
                <a:spcPts val="0"/>
              </a:spcAft>
              <a:buSzPts val="1600"/>
              <a:buChar char="•"/>
            </a:pPr>
            <a:r>
              <a:rPr lang="en-NZ" dirty="0"/>
              <a:t>Team and NPMs connecting people</a:t>
            </a:r>
            <a:endParaRPr dirty="0"/>
          </a:p>
          <a:p>
            <a:pPr marL="914400" lvl="1" indent="-330200" algn="l" rtl="0">
              <a:lnSpc>
                <a:spcPct val="90000"/>
              </a:lnSpc>
              <a:spcBef>
                <a:spcPts val="500"/>
              </a:spcBef>
              <a:spcAft>
                <a:spcPts val="0"/>
              </a:spcAft>
              <a:buSzPts val="1600"/>
              <a:buChar char="•"/>
            </a:pPr>
            <a:r>
              <a:rPr lang="en-NZ" dirty="0"/>
              <a:t>Tech and change management support and the original discovery work </a:t>
            </a:r>
            <a:endParaRPr dirty="0"/>
          </a:p>
          <a:p>
            <a:pPr marL="914400" lvl="1" indent="-330200" algn="l" rtl="0">
              <a:lnSpc>
                <a:spcPct val="90000"/>
              </a:lnSpc>
              <a:spcBef>
                <a:spcPts val="500"/>
              </a:spcBef>
              <a:spcAft>
                <a:spcPts val="0"/>
              </a:spcAft>
              <a:buSzPts val="1600"/>
              <a:buChar char="•"/>
            </a:pPr>
            <a:r>
              <a:rPr lang="en-NZ" dirty="0"/>
              <a:t>1:1 project support and coaching </a:t>
            </a:r>
            <a:endParaRPr dirty="0"/>
          </a:p>
          <a:p>
            <a:pPr marL="457200" lvl="0" indent="-342900" algn="l" rtl="0">
              <a:lnSpc>
                <a:spcPct val="120000"/>
              </a:lnSpc>
              <a:spcBef>
                <a:spcPts val="600"/>
              </a:spcBef>
              <a:spcAft>
                <a:spcPts val="0"/>
              </a:spcAft>
              <a:buSzPts val="1800"/>
              <a:buChar char="•"/>
            </a:pPr>
            <a:r>
              <a:rPr lang="en-NZ" dirty="0"/>
              <a:t>Limiting factors </a:t>
            </a:r>
            <a:endParaRPr dirty="0"/>
          </a:p>
          <a:p>
            <a:pPr marL="914400" lvl="1" indent="-330200" algn="l" rtl="0">
              <a:lnSpc>
                <a:spcPct val="90000"/>
              </a:lnSpc>
              <a:spcBef>
                <a:spcPts val="500"/>
              </a:spcBef>
              <a:spcAft>
                <a:spcPts val="0"/>
              </a:spcAft>
              <a:buSzPts val="1600"/>
              <a:buChar char="•"/>
            </a:pPr>
            <a:r>
              <a:rPr lang="en-NZ" dirty="0"/>
              <a:t>All Partners/projects are unique </a:t>
            </a:r>
            <a:endParaRPr dirty="0"/>
          </a:p>
          <a:p>
            <a:pPr marL="914400" lvl="1" indent="-330200" algn="l" rtl="0">
              <a:lnSpc>
                <a:spcPct val="90000"/>
              </a:lnSpc>
              <a:spcBef>
                <a:spcPts val="500"/>
              </a:spcBef>
              <a:spcAft>
                <a:spcPts val="0"/>
              </a:spcAft>
              <a:buSzPts val="1600"/>
              <a:buChar char="•"/>
            </a:pPr>
            <a:r>
              <a:rPr lang="en-NZ" dirty="0"/>
              <a:t>As the initial cohort, W1 Partners’ feedback informed and enabled improvements in S&amp;A programme delivery for subsequent waves</a:t>
            </a:r>
            <a:endParaRPr dirty="0"/>
          </a:p>
          <a:p>
            <a:pPr marL="457200" lvl="0" indent="-228600" algn="l" rtl="0">
              <a:lnSpc>
                <a:spcPct val="120000"/>
              </a:lnSpc>
              <a:spcBef>
                <a:spcPts val="600"/>
              </a:spcBef>
              <a:spcAft>
                <a:spcPts val="0"/>
              </a:spcAft>
              <a:buSzPts val="1800"/>
              <a:buNone/>
            </a:pPr>
            <a:endParaRPr dirty="0"/>
          </a:p>
          <a:p>
            <a:pPr marL="457200" lvl="0" indent="-228600" algn="l" rtl="0">
              <a:lnSpc>
                <a:spcPct val="120000"/>
              </a:lnSpc>
              <a:spcBef>
                <a:spcPts val="600"/>
              </a:spcBef>
              <a:spcAft>
                <a:spcPts val="0"/>
              </a:spcAft>
              <a:buSzPts val="1800"/>
              <a:buNone/>
            </a:pPr>
            <a:endParaRPr dirty="0"/>
          </a:p>
        </p:txBody>
      </p:sp>
      <p:sp>
        <p:nvSpPr>
          <p:cNvPr id="554" name="Google Shape;554;p58"/>
          <p:cNvSpPr txBox="1">
            <a:spLocks noGrp="1"/>
          </p:cNvSpPr>
          <p:nvPr>
            <p:ph type="sldNum" idx="12"/>
          </p:nvPr>
        </p:nvSpPr>
        <p:spPr>
          <a:xfrm>
            <a:off x="1013254" y="6364453"/>
            <a:ext cx="488092"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NZ"/>
              <a:t>6</a:t>
            </a:fld>
            <a:endParaRPr dirty="0"/>
          </a:p>
        </p:txBody>
      </p:sp>
      <p:sp>
        <p:nvSpPr>
          <p:cNvPr id="555" name="Google Shape;555;p58"/>
          <p:cNvSpPr/>
          <p:nvPr/>
        </p:nvSpPr>
        <p:spPr>
          <a:xfrm>
            <a:off x="7802363" y="0"/>
            <a:ext cx="4389637" cy="6858000"/>
          </a:xfrm>
          <a:prstGeom prst="rect">
            <a:avLst/>
          </a:prstGeom>
          <a:solidFill>
            <a:srgbClr val="54ABC6"/>
          </a:solidFill>
          <a:ln>
            <a:noFill/>
          </a:ln>
        </p:spPr>
        <p:txBody>
          <a:bodyPr spcFirstLastPara="1" wrap="square" lIns="91425" tIns="45700" rIns="91425" bIns="45700" anchor="ctr" anchorCtr="0">
            <a:noAutofit/>
          </a:bodyPr>
          <a:lstStyle/>
          <a:p>
            <a:endParaRPr lang="en-NZ" sz="1800" dirty="0">
              <a:solidFill>
                <a:schemeClr val="lt1"/>
              </a:solidFill>
              <a:latin typeface="Questrial"/>
            </a:endParaRPr>
          </a:p>
        </p:txBody>
      </p:sp>
      <p:sp>
        <p:nvSpPr>
          <p:cNvPr id="2" name="TextBox 1">
            <a:extLst>
              <a:ext uri="{FF2B5EF4-FFF2-40B4-BE49-F238E27FC236}">
                <a16:creationId xmlns:a16="http://schemas.microsoft.com/office/drawing/2014/main" id="{B93D4FB0-61FD-D8A3-C03E-2331CBAEAE0C}"/>
              </a:ext>
            </a:extLst>
          </p:cNvPr>
          <p:cNvSpPr txBox="1"/>
          <p:nvPr/>
        </p:nvSpPr>
        <p:spPr>
          <a:xfrm>
            <a:off x="8210191" y="380712"/>
            <a:ext cx="3720552" cy="61863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NZ" sz="1800" b="1" dirty="0">
                <a:solidFill>
                  <a:schemeClr val="lt1"/>
                </a:solidFill>
                <a:latin typeface="Questrial"/>
                <a:ea typeface="Questrial"/>
                <a:cs typeface="Questrial"/>
              </a:rPr>
              <a:t>“From a digital perspective, certainly [S&amp;A] has allowed us organisationally to think from a more data led perspective, because we've come from a very manual way of doing things across the system - across all of our business units - and not really thinking more deeply around some of the analysis points.“ Partner</a:t>
            </a:r>
            <a:endParaRPr lang="en-NZ" sz="1800" dirty="0">
              <a:solidFill>
                <a:schemeClr val="lt1"/>
              </a:solidFill>
              <a:latin typeface="Questrial"/>
              <a:ea typeface="Questrial"/>
              <a:cs typeface="Questrial"/>
            </a:endParaRPr>
          </a:p>
          <a:p>
            <a:endParaRPr lang="en-NZ" sz="1800" b="1" dirty="0">
              <a:solidFill>
                <a:schemeClr val="lt1"/>
              </a:solidFill>
              <a:latin typeface="Questrial"/>
              <a:ea typeface="Questrial"/>
              <a:cs typeface="Questrial"/>
            </a:endParaRPr>
          </a:p>
          <a:p>
            <a:endParaRPr lang="en-NZ" sz="1800" b="1" dirty="0">
              <a:latin typeface="Questrial"/>
              <a:ea typeface="Questrial"/>
              <a:cs typeface="Questrial"/>
            </a:endParaRPr>
          </a:p>
          <a:p>
            <a:endParaRPr lang="en-NZ" sz="1800" b="1" dirty="0">
              <a:latin typeface="Questrial"/>
              <a:ea typeface="Questrial"/>
              <a:cs typeface="Questrial"/>
            </a:endParaRPr>
          </a:p>
          <a:p>
            <a:r>
              <a:rPr lang="en-NZ" sz="1800" b="1" dirty="0">
                <a:solidFill>
                  <a:schemeClr val="lt1"/>
                </a:solidFill>
                <a:latin typeface="Questrial"/>
                <a:ea typeface="Questrial"/>
                <a:cs typeface="Questrial"/>
              </a:rPr>
              <a:t>“So, I'm quite proud of we we've got to now, and [using participant activity data] for understanding who they are, where they're coming from, what they're motivators are to come to a game to help drive the strategy for the next season. “ Partner</a:t>
            </a:r>
            <a:endParaRPr lang="en-NZ" sz="1800" dirty="0">
              <a:solidFill>
                <a:schemeClr val="lt1"/>
              </a:solidFill>
              <a:latin typeface="Questrial"/>
              <a:ea typeface="Questrial"/>
              <a:cs typeface="Questrial"/>
            </a:endParaRPr>
          </a:p>
          <a:p>
            <a:endParaRPr lang="en-US" sz="1800" b="1" dirty="0">
              <a:solidFill>
                <a:schemeClr val="lt1"/>
              </a:solidFill>
            </a:endParaRPr>
          </a:p>
        </p:txBody>
      </p:sp>
      <p:sp>
        <p:nvSpPr>
          <p:cNvPr id="10" name="Google Shape;552;p58">
            <a:extLst>
              <a:ext uri="{FF2B5EF4-FFF2-40B4-BE49-F238E27FC236}">
                <a16:creationId xmlns:a16="http://schemas.microsoft.com/office/drawing/2014/main" id="{A05ACD21-E8F5-EBF1-FF86-45A3EC63229A}"/>
              </a:ext>
            </a:extLst>
          </p:cNvPr>
          <p:cNvSpPr txBox="1">
            <a:spLocks noGrp="1"/>
          </p:cNvSpPr>
          <p:nvPr>
            <p:ph type="title"/>
          </p:nvPr>
        </p:nvSpPr>
        <p:spPr>
          <a:xfrm>
            <a:off x="935038" y="0"/>
            <a:ext cx="6719796" cy="1289050"/>
          </a:xfrm>
          <a:prstGeom prst="rect">
            <a:avLst/>
          </a:prstGeom>
          <a:noFill/>
          <a:ln>
            <a:noFill/>
          </a:ln>
        </p:spPr>
        <p:txBody>
          <a:bodyPr spcFirstLastPara="1" wrap="square" lIns="91425" tIns="91425" rIns="91425" bIns="91425" anchor="b" anchorCtr="0">
            <a:noAutofit/>
          </a:bodyPr>
          <a:lstStyle/>
          <a:p>
            <a:pPr marL="0" lvl="0" indent="0" algn="l" rtl="0">
              <a:lnSpc>
                <a:spcPct val="80000"/>
              </a:lnSpc>
              <a:spcBef>
                <a:spcPts val="0"/>
              </a:spcBef>
              <a:spcAft>
                <a:spcPts val="0"/>
              </a:spcAft>
              <a:buSzPts val="3000"/>
              <a:buNone/>
            </a:pPr>
            <a:r>
              <a:rPr lang="en-NZ" dirty="0"/>
              <a:t>S&amp;A adds value beyond what was envisaged</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61"/>
          <p:cNvSpPr txBox="1">
            <a:spLocks noGrp="1"/>
          </p:cNvSpPr>
          <p:nvPr>
            <p:ph type="title"/>
          </p:nvPr>
        </p:nvSpPr>
        <p:spPr>
          <a:xfrm>
            <a:off x="317534" y="-128423"/>
            <a:ext cx="11556931" cy="1289304"/>
          </a:xfrm>
          <a:prstGeom prst="rect">
            <a:avLst/>
          </a:prstGeom>
          <a:noFill/>
          <a:ln>
            <a:noFill/>
          </a:ln>
        </p:spPr>
        <p:txBody>
          <a:bodyPr spcFirstLastPara="1" wrap="square" lIns="91425" tIns="91425" rIns="91425" bIns="91425" anchor="b" anchorCtr="0">
            <a:noAutofit/>
          </a:bodyPr>
          <a:lstStyle/>
          <a:p>
            <a:r>
              <a:rPr lang="en-NZ" dirty="0"/>
              <a:t>Creating a learning environment: Sport NZ walk the talk</a:t>
            </a:r>
            <a:endParaRPr dirty="0"/>
          </a:p>
        </p:txBody>
      </p:sp>
      <p:sp>
        <p:nvSpPr>
          <p:cNvPr id="581" name="Google Shape;581;p61"/>
          <p:cNvSpPr txBox="1">
            <a:spLocks noGrp="1"/>
          </p:cNvSpPr>
          <p:nvPr>
            <p:ph type="sldNum" idx="12"/>
          </p:nvPr>
        </p:nvSpPr>
        <p:spPr>
          <a:xfrm>
            <a:off x="1013254" y="6364453"/>
            <a:ext cx="488092"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NZ"/>
              <a:t>7</a:t>
            </a:fld>
            <a:endParaRPr dirty="0"/>
          </a:p>
        </p:txBody>
      </p:sp>
      <p:sp>
        <p:nvSpPr>
          <p:cNvPr id="3" name="Google Shape;555;p58">
            <a:extLst>
              <a:ext uri="{FF2B5EF4-FFF2-40B4-BE49-F238E27FC236}">
                <a16:creationId xmlns:a16="http://schemas.microsoft.com/office/drawing/2014/main" id="{E50611F6-F47D-0F61-D137-EE675E265D42}"/>
              </a:ext>
            </a:extLst>
          </p:cNvPr>
          <p:cNvSpPr/>
          <p:nvPr/>
        </p:nvSpPr>
        <p:spPr>
          <a:xfrm>
            <a:off x="896983" y="1709755"/>
            <a:ext cx="10281763" cy="4267464"/>
          </a:xfrm>
          <a:prstGeom prst="wedgeRoundRectCallout">
            <a:avLst>
              <a:gd name="adj1" fmla="val -2490"/>
              <a:gd name="adj2" fmla="val 58017"/>
              <a:gd name="adj3" fmla="val 16667"/>
            </a:avLst>
          </a:prstGeom>
          <a:solidFill>
            <a:schemeClr val="bg1">
              <a:lumMod val="50000"/>
            </a:schemeClr>
          </a:solidFill>
          <a:ln>
            <a:noFill/>
          </a:ln>
        </p:spPr>
        <p:txBody>
          <a:bodyPr spcFirstLastPara="1" wrap="square" lIns="91425" tIns="45700" rIns="91425" bIns="45700" anchor="ctr" anchorCtr="0">
            <a:noAutofit/>
          </a:bodyPr>
          <a:lstStyle/>
          <a:p>
            <a:endParaRPr lang="en-NZ" sz="2000" dirty="0">
              <a:solidFill>
                <a:schemeClr val="lt1"/>
              </a:solidFill>
              <a:latin typeface="Questrial"/>
            </a:endParaRPr>
          </a:p>
        </p:txBody>
      </p:sp>
      <p:sp>
        <p:nvSpPr>
          <p:cNvPr id="580" name="Google Shape;580;p61"/>
          <p:cNvSpPr txBox="1">
            <a:spLocks noGrp="1"/>
          </p:cNvSpPr>
          <p:nvPr>
            <p:ph type="body" idx="1"/>
          </p:nvPr>
        </p:nvSpPr>
        <p:spPr>
          <a:xfrm>
            <a:off x="1192904" y="2171039"/>
            <a:ext cx="9806190" cy="1681843"/>
          </a:xfrm>
          <a:prstGeom prst="rect">
            <a:avLst/>
          </a:prstGeom>
          <a:noFill/>
          <a:ln>
            <a:noFill/>
          </a:ln>
        </p:spPr>
        <p:txBody>
          <a:bodyPr spcFirstLastPara="1" wrap="square" lIns="91425" tIns="45700" rIns="91425" bIns="45700" anchor="t" anchorCtr="0">
            <a:noAutofit/>
          </a:bodyPr>
          <a:lstStyle/>
          <a:p>
            <a:pPr marL="114300" lvl="0" indent="0" rtl="0">
              <a:lnSpc>
                <a:spcPct val="100000"/>
              </a:lnSpc>
              <a:spcBef>
                <a:spcPts val="600"/>
              </a:spcBef>
              <a:spcAft>
                <a:spcPts val="0"/>
              </a:spcAft>
              <a:buSzPct val="108108"/>
              <a:buNone/>
            </a:pPr>
            <a:r>
              <a:rPr lang="en-US" sz="2000" b="1" dirty="0">
                <a:solidFill>
                  <a:schemeClr val="lt1"/>
                </a:solidFill>
                <a:sym typeface="Arial"/>
              </a:rPr>
              <a:t>“</a:t>
            </a:r>
            <a:r>
              <a:rPr lang="en-US" sz="2200" b="1" dirty="0">
                <a:solidFill>
                  <a:schemeClr val="lt1"/>
                </a:solidFill>
                <a:sym typeface="Arial"/>
              </a:rPr>
              <a:t>They give Partners the space to be able to do the things they need to do, whilst recognising that lots of these Partners, … .we don't have lots of personnel resource to be able to do particular things … We don't have masses of money to hire extra people, you know, BAU still happens. So, the space and the ability they've given us to be able to just get on and do things in the way that we know works for our community. They often talk about nationally led locally delivered [and]  I do feel that actually Sport NZ really walk that talk down to their Partners as well. … there was that flexibility to try different things, and I think that's one of the things that Sport NZ are really good at. “ Partner</a:t>
            </a:r>
            <a:endParaRPr lang="en-US" sz="2200" dirty="0">
              <a:solidFill>
                <a:schemeClr val="lt1"/>
              </a:solidFill>
              <a:sym typeface="Arial"/>
            </a:endParaRPr>
          </a:p>
          <a:p>
            <a:pPr marL="114300" lvl="0" indent="0" rtl="0">
              <a:lnSpc>
                <a:spcPct val="170000"/>
              </a:lnSpc>
              <a:spcBef>
                <a:spcPts val="600"/>
              </a:spcBef>
              <a:spcAft>
                <a:spcPts val="0"/>
              </a:spcAft>
              <a:buSzPct val="108108"/>
              <a:buNone/>
            </a:pPr>
            <a:endParaRPr lang="en-US" dirty="0">
              <a:highlight>
                <a:srgbClr val="FFFF00"/>
              </a:highlight>
            </a:endParaRPr>
          </a:p>
        </p:txBody>
      </p:sp>
      <p:sp>
        <p:nvSpPr>
          <p:cNvPr id="4" name="TextBox 3">
            <a:extLst>
              <a:ext uri="{FF2B5EF4-FFF2-40B4-BE49-F238E27FC236}">
                <a16:creationId xmlns:a16="http://schemas.microsoft.com/office/drawing/2014/main" id="{E5CD8ACE-2A2D-BE49-2F45-8825B47CB255}"/>
              </a:ext>
            </a:extLst>
          </p:cNvPr>
          <p:cNvSpPr txBox="1"/>
          <p:nvPr/>
        </p:nvSpPr>
        <p:spPr>
          <a:xfrm rot="2739645">
            <a:off x="11231980" y="311486"/>
            <a:ext cx="1000595" cy="307777"/>
          </a:xfrm>
          <a:prstGeom prst="rect">
            <a:avLst/>
          </a:prstGeom>
          <a:noFill/>
        </p:spPr>
        <p:txBody>
          <a:bodyPr wrap="none" rtlCol="0">
            <a:spAutoFit/>
          </a:bodyPr>
          <a:lstStyle/>
          <a:p>
            <a:r>
              <a:rPr lang="en-NZ" dirty="0">
                <a:solidFill>
                  <a:schemeClr val="bg1"/>
                </a:solidFill>
              </a:rPr>
              <a:t>Summary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B42CD-4175-A6A2-A76E-67000FD93B48}"/>
              </a:ext>
            </a:extLst>
          </p:cNvPr>
          <p:cNvSpPr>
            <a:spLocks noGrp="1"/>
          </p:cNvSpPr>
          <p:nvPr>
            <p:ph type="title"/>
          </p:nvPr>
        </p:nvSpPr>
        <p:spPr/>
        <p:txBody>
          <a:bodyPr/>
          <a:lstStyle/>
          <a:p>
            <a:r>
              <a:rPr lang="en-NZ" dirty="0"/>
              <a:t>The S&amp;A programme’s short-term outcomes</a:t>
            </a:r>
          </a:p>
        </p:txBody>
      </p:sp>
      <p:sp>
        <p:nvSpPr>
          <p:cNvPr id="4" name="Slide Number Placeholder 3">
            <a:extLst>
              <a:ext uri="{FF2B5EF4-FFF2-40B4-BE49-F238E27FC236}">
                <a16:creationId xmlns:a16="http://schemas.microsoft.com/office/drawing/2014/main" id="{7F8DE7CA-3F86-B6EF-D0D3-CC81EE2EFDC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NZ" smtClean="0"/>
              <a:t>8</a:t>
            </a:fld>
            <a:endParaRPr lang="en-NZ" dirty="0"/>
          </a:p>
        </p:txBody>
      </p:sp>
      <p:graphicFrame>
        <p:nvGraphicFramePr>
          <p:cNvPr id="6" name="Table 6">
            <a:extLst>
              <a:ext uri="{FF2B5EF4-FFF2-40B4-BE49-F238E27FC236}">
                <a16:creationId xmlns:a16="http://schemas.microsoft.com/office/drawing/2014/main" id="{1378289C-877D-1D07-9893-23B023E222C0}"/>
              </a:ext>
            </a:extLst>
          </p:cNvPr>
          <p:cNvGraphicFramePr>
            <a:graphicFrameLocks noGrp="1"/>
          </p:cNvGraphicFramePr>
          <p:nvPr>
            <p:extLst>
              <p:ext uri="{D42A27DB-BD31-4B8C-83A1-F6EECF244321}">
                <p14:modId xmlns:p14="http://schemas.microsoft.com/office/powerpoint/2010/main" val="366195532"/>
              </p:ext>
            </p:extLst>
          </p:nvPr>
        </p:nvGraphicFramePr>
        <p:xfrm>
          <a:off x="2233534" y="1677076"/>
          <a:ext cx="7410540" cy="4302078"/>
        </p:xfrm>
        <a:graphic>
          <a:graphicData uri="http://schemas.openxmlformats.org/drawingml/2006/table">
            <a:tbl>
              <a:tblPr firstRow="1" bandRow="1">
                <a:tableStyleId>{21E4AEA4-8DFA-4A89-87EB-49C32662AFE0}</a:tableStyleId>
              </a:tblPr>
              <a:tblGrid>
                <a:gridCol w="7410540">
                  <a:extLst>
                    <a:ext uri="{9D8B030D-6E8A-4147-A177-3AD203B41FA5}">
                      <a16:colId xmlns:a16="http://schemas.microsoft.com/office/drawing/2014/main" val="2843269659"/>
                    </a:ext>
                  </a:extLst>
                </a:gridCol>
              </a:tblGrid>
              <a:tr h="401520">
                <a:tc>
                  <a:txBody>
                    <a:bodyPr/>
                    <a:lstStyle/>
                    <a:p>
                      <a:r>
                        <a:rPr lang="en-NZ" sz="1600" dirty="0">
                          <a:latin typeface="Questrial" pitchFamily="2" charset="0"/>
                          <a:ea typeface="Questrial" pitchFamily="2" charset="0"/>
                          <a:cs typeface="Questrial" pitchFamily="2" charset="0"/>
                        </a:rPr>
                        <a:t>Outcome  domain changes expected by sub domain </a:t>
                      </a:r>
                    </a:p>
                  </a:txBody>
                  <a:tcPr>
                    <a:solidFill>
                      <a:schemeClr val="tx1">
                        <a:lumMod val="50000"/>
                        <a:lumOff val="50000"/>
                      </a:schemeClr>
                    </a:solidFill>
                  </a:tcPr>
                </a:tc>
                <a:extLst>
                  <a:ext uri="{0D108BD9-81ED-4DB2-BD59-A6C34878D82A}">
                    <a16:rowId xmlns:a16="http://schemas.microsoft.com/office/drawing/2014/main" val="3751401909"/>
                  </a:ext>
                </a:extLst>
              </a:tr>
              <a:tr h="792039">
                <a:tc>
                  <a:txBody>
                    <a:bodyPr/>
                    <a:lstStyle/>
                    <a:p>
                      <a:r>
                        <a:rPr lang="en-NZ" b="1" dirty="0">
                          <a:solidFill>
                            <a:schemeClr val="tx1">
                              <a:lumMod val="75000"/>
                              <a:lumOff val="25000"/>
                            </a:schemeClr>
                          </a:solidFill>
                          <a:latin typeface="Questrial" pitchFamily="2" charset="0"/>
                          <a:ea typeface="Questrial" pitchFamily="2" charset="0"/>
                          <a:cs typeface="Questrial" pitchFamily="2" charset="0"/>
                        </a:rPr>
                        <a:t>Strategy and leadership</a:t>
                      </a:r>
                    </a:p>
                    <a:p>
                      <a:pPr marL="285750" indent="-285750">
                        <a:buFont typeface="Arial" panose="020B0604020202020204" pitchFamily="34" charset="0"/>
                        <a:buChar char="•"/>
                      </a:pPr>
                      <a:r>
                        <a:rPr lang="en-NZ" b="0" dirty="0">
                          <a:solidFill>
                            <a:schemeClr val="tx1">
                              <a:lumMod val="75000"/>
                              <a:lumOff val="25000"/>
                            </a:schemeClr>
                          </a:solidFill>
                          <a:latin typeface="Questrial" pitchFamily="2" charset="0"/>
                          <a:ea typeface="Questrial" pitchFamily="2" charset="0"/>
                          <a:cs typeface="Questrial" pitchFamily="2" charset="0"/>
                        </a:rPr>
                        <a:t>Strategy (activities/opportunities) is future focused and participant-centred </a:t>
                      </a:r>
                    </a:p>
                    <a:p>
                      <a:pPr marL="285750" indent="-285750">
                        <a:buFont typeface="Arial" panose="020B0604020202020204" pitchFamily="34" charset="0"/>
                        <a:buChar char="•"/>
                      </a:pPr>
                      <a:r>
                        <a:rPr lang="en-NZ" b="0" dirty="0">
                          <a:solidFill>
                            <a:schemeClr val="tx1">
                              <a:lumMod val="75000"/>
                              <a:lumOff val="25000"/>
                            </a:schemeClr>
                          </a:solidFill>
                          <a:latin typeface="Questrial" pitchFamily="2" charset="0"/>
                          <a:ea typeface="Questrial" pitchFamily="2" charset="0"/>
                          <a:cs typeface="Questrial" pitchFamily="2" charset="0"/>
                        </a:rPr>
                        <a:t>Improved alignment of resource (people/time) to strategy (capacity)</a:t>
                      </a:r>
                    </a:p>
                  </a:txBody>
                  <a:tcPr>
                    <a:solidFill>
                      <a:srgbClr val="C5A8FF"/>
                    </a:solidFill>
                  </a:tcPr>
                </a:tc>
                <a:extLst>
                  <a:ext uri="{0D108BD9-81ED-4DB2-BD59-A6C34878D82A}">
                    <a16:rowId xmlns:a16="http://schemas.microsoft.com/office/drawing/2014/main" val="2312863159"/>
                  </a:ext>
                </a:extLst>
              </a:tr>
              <a:tr h="792039">
                <a:tc>
                  <a:txBody>
                    <a:bodyPr/>
                    <a:lstStyle/>
                    <a:p>
                      <a:r>
                        <a:rPr lang="en-NZ" b="1" dirty="0">
                          <a:solidFill>
                            <a:schemeClr val="tx1">
                              <a:lumMod val="75000"/>
                              <a:lumOff val="25000"/>
                            </a:schemeClr>
                          </a:solidFill>
                          <a:latin typeface="Questrial" pitchFamily="2" charset="0"/>
                          <a:ea typeface="Questrial" pitchFamily="2" charset="0"/>
                          <a:cs typeface="Questrial" pitchFamily="2" charset="0"/>
                        </a:rPr>
                        <a:t>People</a:t>
                      </a:r>
                    </a:p>
                    <a:p>
                      <a:pPr marL="285750" indent="-285750">
                        <a:buFont typeface="Arial" panose="020B0604020202020204" pitchFamily="34" charset="0"/>
                        <a:buChar char="•"/>
                      </a:pPr>
                      <a:r>
                        <a:rPr lang="en-NZ" b="0" dirty="0">
                          <a:solidFill>
                            <a:schemeClr val="tx1">
                              <a:lumMod val="75000"/>
                              <a:lumOff val="25000"/>
                            </a:schemeClr>
                          </a:solidFill>
                          <a:latin typeface="Questrial" pitchFamily="2" charset="0"/>
                          <a:ea typeface="Questrial" pitchFamily="2" charset="0"/>
                          <a:cs typeface="Questrial" pitchFamily="2" charset="0"/>
                        </a:rPr>
                        <a:t>Improved diversity and quality of Partner network workforce</a:t>
                      </a:r>
                    </a:p>
                    <a:p>
                      <a:pPr marL="285750" indent="-285750">
                        <a:buFont typeface="Arial" panose="020B0604020202020204" pitchFamily="34" charset="0"/>
                        <a:buChar char="•"/>
                      </a:pPr>
                      <a:r>
                        <a:rPr lang="en-NZ" b="0" dirty="0">
                          <a:solidFill>
                            <a:schemeClr val="tx1">
                              <a:lumMod val="75000"/>
                              <a:lumOff val="25000"/>
                            </a:schemeClr>
                          </a:solidFill>
                          <a:latin typeface="Questrial" pitchFamily="2" charset="0"/>
                          <a:ea typeface="Questrial" pitchFamily="2" charset="0"/>
                          <a:cs typeface="Questrial" pitchFamily="2" charset="0"/>
                        </a:rPr>
                        <a:t>Improved engagement of Partner network workforce</a:t>
                      </a:r>
                    </a:p>
                  </a:txBody>
                  <a:tcPr>
                    <a:solidFill>
                      <a:srgbClr val="6BB1C9">
                        <a:alpha val="47059"/>
                      </a:srgbClr>
                    </a:solidFill>
                  </a:tcPr>
                </a:tc>
                <a:extLst>
                  <a:ext uri="{0D108BD9-81ED-4DB2-BD59-A6C34878D82A}">
                    <a16:rowId xmlns:a16="http://schemas.microsoft.com/office/drawing/2014/main" val="3881163485"/>
                  </a:ext>
                </a:extLst>
              </a:tr>
              <a:tr h="1023050">
                <a:tc>
                  <a:txBody>
                    <a:bodyPr/>
                    <a:lstStyle/>
                    <a:p>
                      <a:r>
                        <a:rPr lang="en-NZ" b="1" dirty="0">
                          <a:solidFill>
                            <a:schemeClr val="tx1">
                              <a:lumMod val="75000"/>
                              <a:lumOff val="25000"/>
                            </a:schemeClr>
                          </a:solidFill>
                          <a:latin typeface="Questrial" pitchFamily="2" charset="0"/>
                          <a:ea typeface="Questrial" pitchFamily="2" charset="0"/>
                          <a:cs typeface="Questrial" pitchFamily="2" charset="0"/>
                        </a:rPr>
                        <a:t>Systems, policies and processes</a:t>
                      </a:r>
                    </a:p>
                    <a:p>
                      <a:pPr marL="285750" indent="-285750">
                        <a:buFont typeface="Arial" panose="020B0604020202020204" pitchFamily="34" charset="0"/>
                        <a:buChar char="•"/>
                      </a:pPr>
                      <a:r>
                        <a:rPr lang="en-NZ" b="0" dirty="0">
                          <a:solidFill>
                            <a:schemeClr val="tx1">
                              <a:lumMod val="75000"/>
                              <a:lumOff val="25000"/>
                            </a:schemeClr>
                          </a:solidFill>
                          <a:latin typeface="Questrial" pitchFamily="2" charset="0"/>
                          <a:ea typeface="Questrial" pitchFamily="2" charset="0"/>
                          <a:cs typeface="Questrial" pitchFamily="2" charset="0"/>
                        </a:rPr>
                        <a:t>Improved organisational systems, policies, and processes in place to be more resilient</a:t>
                      </a:r>
                    </a:p>
                    <a:p>
                      <a:pPr marL="285750" indent="-285750">
                        <a:buFont typeface="Arial" panose="020B0604020202020204" pitchFamily="34" charset="0"/>
                        <a:buChar char="•"/>
                      </a:pPr>
                      <a:r>
                        <a:rPr lang="en-NZ" b="0" dirty="0">
                          <a:solidFill>
                            <a:schemeClr val="tx1">
                              <a:lumMod val="75000"/>
                              <a:lumOff val="25000"/>
                            </a:schemeClr>
                          </a:solidFill>
                          <a:latin typeface="Questrial" pitchFamily="2" charset="0"/>
                          <a:ea typeface="Questrial" pitchFamily="2" charset="0"/>
                          <a:cs typeface="Questrial" pitchFamily="2" charset="0"/>
                        </a:rPr>
                        <a:t>Improved organisational systems, policies, and processes in place to deliver strategy </a:t>
                      </a:r>
                    </a:p>
                    <a:p>
                      <a:pPr marL="285750" indent="-285750">
                        <a:buFont typeface="Arial" panose="020B0604020202020204" pitchFamily="34" charset="0"/>
                        <a:buChar char="•"/>
                      </a:pPr>
                      <a:r>
                        <a:rPr lang="en-NZ" b="0" dirty="0">
                          <a:solidFill>
                            <a:schemeClr val="tx1">
                              <a:lumMod val="75000"/>
                              <a:lumOff val="25000"/>
                            </a:schemeClr>
                          </a:solidFill>
                          <a:latin typeface="Questrial" pitchFamily="2" charset="0"/>
                          <a:ea typeface="Questrial" pitchFamily="2" charset="0"/>
                          <a:cs typeface="Questrial" pitchFamily="2" charset="0"/>
                        </a:rPr>
                        <a:t>Improved processes and plans to address historical inequities, inclusion and diversity gaps in the system</a:t>
                      </a:r>
                    </a:p>
                  </a:txBody>
                  <a:tcPr>
                    <a:solidFill>
                      <a:srgbClr val="21A89F">
                        <a:alpha val="50196"/>
                      </a:srgbClr>
                    </a:solidFill>
                  </a:tcPr>
                </a:tc>
                <a:extLst>
                  <a:ext uri="{0D108BD9-81ED-4DB2-BD59-A6C34878D82A}">
                    <a16:rowId xmlns:a16="http://schemas.microsoft.com/office/drawing/2014/main" val="4244286616"/>
                  </a:ext>
                </a:extLst>
              </a:tr>
              <a:tr h="878126">
                <a:tc>
                  <a:txBody>
                    <a:bodyPr/>
                    <a:lstStyle/>
                    <a:p>
                      <a:r>
                        <a:rPr lang="en-NZ" b="1" dirty="0">
                          <a:solidFill>
                            <a:schemeClr val="tx1">
                              <a:lumMod val="75000"/>
                              <a:lumOff val="25000"/>
                            </a:schemeClr>
                          </a:solidFill>
                          <a:latin typeface="Questrial" pitchFamily="2" charset="0"/>
                          <a:ea typeface="Questrial" pitchFamily="2" charset="0"/>
                          <a:cs typeface="Questrial" pitchFamily="2" charset="0"/>
                        </a:rPr>
                        <a:t>Structure</a:t>
                      </a:r>
                    </a:p>
                    <a:p>
                      <a:pPr marL="285750" indent="-285750">
                        <a:buFont typeface="Arial" panose="020B0604020202020204" pitchFamily="34" charset="0"/>
                        <a:buChar char="•"/>
                      </a:pPr>
                      <a:r>
                        <a:rPr lang="en-NZ" b="0" dirty="0">
                          <a:solidFill>
                            <a:schemeClr val="tx1">
                              <a:lumMod val="75000"/>
                              <a:lumOff val="25000"/>
                            </a:schemeClr>
                          </a:solidFill>
                          <a:latin typeface="Questrial" pitchFamily="2" charset="0"/>
                          <a:ea typeface="Questrial" pitchFamily="2" charset="0"/>
                          <a:cs typeface="Questrial" pitchFamily="2" charset="0"/>
                        </a:rPr>
                        <a:t>Aligned governance structures to deliver on strategy (functionally set up to make decisions)</a:t>
                      </a:r>
                    </a:p>
                    <a:p>
                      <a:pPr marL="285750" indent="-285750">
                        <a:buFont typeface="Arial" panose="020B0604020202020204" pitchFamily="34" charset="0"/>
                        <a:buChar char="•"/>
                      </a:pPr>
                      <a:r>
                        <a:rPr lang="en-NZ" b="0" dirty="0">
                          <a:solidFill>
                            <a:schemeClr val="tx1">
                              <a:lumMod val="75000"/>
                              <a:lumOff val="25000"/>
                            </a:schemeClr>
                          </a:solidFill>
                          <a:latin typeface="Questrial" pitchFamily="2" charset="0"/>
                          <a:ea typeface="Questrial" pitchFamily="2" charset="0"/>
                          <a:cs typeface="Questrial" pitchFamily="2" charset="0"/>
                        </a:rPr>
                        <a:t>Improved and aligned delivery structure models (strategy is reflected at local level and informed by local level</a:t>
                      </a:r>
                    </a:p>
                  </a:txBody>
                  <a:tcPr>
                    <a:solidFill>
                      <a:srgbClr val="DE1FA4">
                        <a:alpha val="30196"/>
                      </a:srgbClr>
                    </a:solidFill>
                  </a:tcPr>
                </a:tc>
                <a:extLst>
                  <a:ext uri="{0D108BD9-81ED-4DB2-BD59-A6C34878D82A}">
                    <a16:rowId xmlns:a16="http://schemas.microsoft.com/office/drawing/2014/main" val="4113209890"/>
                  </a:ext>
                </a:extLst>
              </a:tr>
            </a:tbl>
          </a:graphicData>
        </a:graphic>
      </p:graphicFrame>
      <p:pic>
        <p:nvPicPr>
          <p:cNvPr id="5" name="Picture 4">
            <a:extLst>
              <a:ext uri="{FF2B5EF4-FFF2-40B4-BE49-F238E27FC236}">
                <a16:creationId xmlns:a16="http://schemas.microsoft.com/office/drawing/2014/main" id="{E9AA8981-BF29-D942-A277-F3DEFB21BABA}"/>
              </a:ext>
            </a:extLst>
          </p:cNvPr>
          <p:cNvPicPr>
            <a:picLocks noChangeAspect="1"/>
          </p:cNvPicPr>
          <p:nvPr/>
        </p:nvPicPr>
        <p:blipFill>
          <a:blip r:embed="rId3"/>
          <a:stretch>
            <a:fillRect/>
          </a:stretch>
        </p:blipFill>
        <p:spPr>
          <a:xfrm>
            <a:off x="934424" y="1852049"/>
            <a:ext cx="1028700" cy="984250"/>
          </a:xfrm>
          <a:prstGeom prst="rect">
            <a:avLst/>
          </a:prstGeom>
        </p:spPr>
      </p:pic>
      <p:pic>
        <p:nvPicPr>
          <p:cNvPr id="8" name="Picture 7">
            <a:extLst>
              <a:ext uri="{FF2B5EF4-FFF2-40B4-BE49-F238E27FC236}">
                <a16:creationId xmlns:a16="http://schemas.microsoft.com/office/drawing/2014/main" id="{4882EE8D-372E-D987-578E-AE15E64F65C2}"/>
              </a:ext>
            </a:extLst>
          </p:cNvPr>
          <p:cNvPicPr>
            <a:picLocks noChangeAspect="1"/>
          </p:cNvPicPr>
          <p:nvPr/>
        </p:nvPicPr>
        <p:blipFill>
          <a:blip r:embed="rId4"/>
          <a:stretch>
            <a:fillRect/>
          </a:stretch>
        </p:blipFill>
        <p:spPr>
          <a:xfrm>
            <a:off x="917998" y="3000997"/>
            <a:ext cx="933450" cy="609600"/>
          </a:xfrm>
          <a:prstGeom prst="rect">
            <a:avLst/>
          </a:prstGeom>
        </p:spPr>
      </p:pic>
      <p:pic>
        <p:nvPicPr>
          <p:cNvPr id="10" name="Picture 9">
            <a:extLst>
              <a:ext uri="{FF2B5EF4-FFF2-40B4-BE49-F238E27FC236}">
                <a16:creationId xmlns:a16="http://schemas.microsoft.com/office/drawing/2014/main" id="{48389F84-D386-EA12-A025-31F3E89A3559}"/>
              </a:ext>
            </a:extLst>
          </p:cNvPr>
          <p:cNvPicPr>
            <a:picLocks noChangeAspect="1"/>
          </p:cNvPicPr>
          <p:nvPr/>
        </p:nvPicPr>
        <p:blipFill>
          <a:blip r:embed="rId5"/>
          <a:stretch>
            <a:fillRect/>
          </a:stretch>
        </p:blipFill>
        <p:spPr>
          <a:xfrm>
            <a:off x="950193" y="3722909"/>
            <a:ext cx="1047750" cy="1003300"/>
          </a:xfrm>
          <a:prstGeom prst="rect">
            <a:avLst/>
          </a:prstGeom>
        </p:spPr>
      </p:pic>
      <p:pic>
        <p:nvPicPr>
          <p:cNvPr id="12" name="Picture 11">
            <a:extLst>
              <a:ext uri="{FF2B5EF4-FFF2-40B4-BE49-F238E27FC236}">
                <a16:creationId xmlns:a16="http://schemas.microsoft.com/office/drawing/2014/main" id="{4BC26BF9-8CCA-9485-07B1-40E257FB572A}"/>
              </a:ext>
            </a:extLst>
          </p:cNvPr>
          <p:cNvPicPr>
            <a:picLocks noChangeAspect="1"/>
          </p:cNvPicPr>
          <p:nvPr/>
        </p:nvPicPr>
        <p:blipFill>
          <a:blip r:embed="rId6"/>
          <a:stretch>
            <a:fillRect/>
          </a:stretch>
        </p:blipFill>
        <p:spPr>
          <a:xfrm>
            <a:off x="917998" y="4813987"/>
            <a:ext cx="1041400" cy="1003300"/>
          </a:xfrm>
          <a:prstGeom prst="rect">
            <a:avLst/>
          </a:prstGeom>
        </p:spPr>
      </p:pic>
      <p:sp>
        <p:nvSpPr>
          <p:cNvPr id="25" name="TextBox 24">
            <a:extLst>
              <a:ext uri="{FF2B5EF4-FFF2-40B4-BE49-F238E27FC236}">
                <a16:creationId xmlns:a16="http://schemas.microsoft.com/office/drawing/2014/main" id="{03AB3455-150E-BA98-3EB6-C6DFDBAD72FF}"/>
              </a:ext>
            </a:extLst>
          </p:cNvPr>
          <p:cNvSpPr txBox="1"/>
          <p:nvPr/>
        </p:nvSpPr>
        <p:spPr>
          <a:xfrm>
            <a:off x="10296258" y="5579934"/>
            <a:ext cx="1117209" cy="307777"/>
          </a:xfrm>
          <a:prstGeom prst="rect">
            <a:avLst/>
          </a:prstGeom>
          <a:noFill/>
        </p:spPr>
        <p:txBody>
          <a:bodyPr wrap="square" rtlCol="0">
            <a:spAutoFit/>
          </a:bodyPr>
          <a:lstStyle/>
          <a:p>
            <a:pPr algn="ctr"/>
            <a:r>
              <a:rPr lang="en-NZ" dirty="0"/>
              <a:t>Emerging </a:t>
            </a:r>
          </a:p>
        </p:txBody>
      </p:sp>
      <p:grpSp>
        <p:nvGrpSpPr>
          <p:cNvPr id="27" name="Group 26">
            <a:extLst>
              <a:ext uri="{FF2B5EF4-FFF2-40B4-BE49-F238E27FC236}">
                <a16:creationId xmlns:a16="http://schemas.microsoft.com/office/drawing/2014/main" id="{68AFE81A-DB71-452C-C5E7-62DE1761ED7A}"/>
              </a:ext>
            </a:extLst>
          </p:cNvPr>
          <p:cNvGrpSpPr/>
          <p:nvPr/>
        </p:nvGrpSpPr>
        <p:grpSpPr>
          <a:xfrm>
            <a:off x="10307733" y="1248678"/>
            <a:ext cx="1306347" cy="4636370"/>
            <a:chOff x="10218537" y="1631146"/>
            <a:chExt cx="1306347" cy="4636370"/>
          </a:xfrm>
        </p:grpSpPr>
        <p:sp>
          <p:nvSpPr>
            <p:cNvPr id="16" name="Arrow: Pentagon 15">
              <a:extLst>
                <a:ext uri="{FF2B5EF4-FFF2-40B4-BE49-F238E27FC236}">
                  <a16:creationId xmlns:a16="http://schemas.microsoft.com/office/drawing/2014/main" id="{FDD11715-A652-48D5-C5FC-FA60C028F133}"/>
                </a:ext>
              </a:extLst>
            </p:cNvPr>
            <p:cNvSpPr/>
            <p:nvPr/>
          </p:nvSpPr>
          <p:spPr>
            <a:xfrm rot="16200000">
              <a:off x="10093329" y="1777165"/>
              <a:ext cx="1512973" cy="1220936"/>
            </a:xfrm>
            <a:prstGeom prst="homePlate">
              <a:avLst/>
            </a:prstGeom>
            <a:solidFill>
              <a:schemeClr val="bg1">
                <a:lumMod val="65000"/>
              </a:schemeClr>
            </a:solidFill>
            <a:ln w="31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8" name="Arrow: Pentagon 17">
              <a:extLst>
                <a:ext uri="{FF2B5EF4-FFF2-40B4-BE49-F238E27FC236}">
                  <a16:creationId xmlns:a16="http://schemas.microsoft.com/office/drawing/2014/main" id="{B245CF9C-09A3-05B9-220D-1A1E5357F1F9}"/>
                </a:ext>
              </a:extLst>
            </p:cNvPr>
            <p:cNvSpPr/>
            <p:nvPr/>
          </p:nvSpPr>
          <p:spPr>
            <a:xfrm rot="16200000">
              <a:off x="10115224" y="2812263"/>
              <a:ext cx="1512973" cy="1220936"/>
            </a:xfrm>
            <a:prstGeom prst="homePlate">
              <a:avLst/>
            </a:prstGeom>
            <a:solidFill>
              <a:schemeClr val="bg1">
                <a:lumMod val="75000"/>
              </a:schemeClr>
            </a:solidFill>
            <a:ln w="31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7" name="Arrow: Pentagon 16">
              <a:extLst>
                <a:ext uri="{FF2B5EF4-FFF2-40B4-BE49-F238E27FC236}">
                  <a16:creationId xmlns:a16="http://schemas.microsoft.com/office/drawing/2014/main" id="{4310502F-3603-13A8-EEF0-F4300878F354}"/>
                </a:ext>
              </a:extLst>
            </p:cNvPr>
            <p:cNvSpPr/>
            <p:nvPr/>
          </p:nvSpPr>
          <p:spPr>
            <a:xfrm rot="16200000">
              <a:off x="10115224" y="3829500"/>
              <a:ext cx="1512973" cy="1220936"/>
            </a:xfrm>
            <a:prstGeom prst="homePlate">
              <a:avLst/>
            </a:prstGeom>
            <a:solidFill>
              <a:schemeClr val="bg1">
                <a:lumMod val="85000"/>
              </a:schemeClr>
            </a:solidFill>
            <a:ln w="31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1" name="TextBox 20">
              <a:extLst>
                <a:ext uri="{FF2B5EF4-FFF2-40B4-BE49-F238E27FC236}">
                  <a16:creationId xmlns:a16="http://schemas.microsoft.com/office/drawing/2014/main" id="{962AE947-5377-E4E2-767F-921F58B5CAB4}"/>
                </a:ext>
              </a:extLst>
            </p:cNvPr>
            <p:cNvSpPr txBox="1"/>
            <p:nvPr/>
          </p:nvSpPr>
          <p:spPr>
            <a:xfrm>
              <a:off x="10313106" y="2059494"/>
              <a:ext cx="1117209" cy="523220"/>
            </a:xfrm>
            <a:prstGeom prst="rect">
              <a:avLst/>
            </a:prstGeom>
            <a:noFill/>
          </p:spPr>
          <p:txBody>
            <a:bodyPr wrap="square" rtlCol="0">
              <a:spAutoFit/>
            </a:bodyPr>
            <a:lstStyle/>
            <a:p>
              <a:pPr algn="ctr"/>
              <a:r>
                <a:rPr lang="en-NZ" dirty="0"/>
                <a:t>Highly developed </a:t>
              </a:r>
            </a:p>
          </p:txBody>
        </p:sp>
        <p:sp>
          <p:nvSpPr>
            <p:cNvPr id="23" name="TextBox 22">
              <a:extLst>
                <a:ext uri="{FF2B5EF4-FFF2-40B4-BE49-F238E27FC236}">
                  <a16:creationId xmlns:a16="http://schemas.microsoft.com/office/drawing/2014/main" id="{9A9F0A99-CBB6-A096-A3B1-99D98B352B98}"/>
                </a:ext>
              </a:extLst>
            </p:cNvPr>
            <p:cNvSpPr txBox="1"/>
            <p:nvPr/>
          </p:nvSpPr>
          <p:spPr>
            <a:xfrm>
              <a:off x="10218537" y="3324146"/>
              <a:ext cx="1306347" cy="307777"/>
            </a:xfrm>
            <a:prstGeom prst="rect">
              <a:avLst/>
            </a:prstGeom>
            <a:noFill/>
          </p:spPr>
          <p:txBody>
            <a:bodyPr wrap="square" rtlCol="0">
              <a:spAutoFit/>
            </a:bodyPr>
            <a:lstStyle/>
            <a:p>
              <a:pPr algn="ctr"/>
              <a:r>
                <a:rPr lang="en-NZ" dirty="0"/>
                <a:t>Consolidating </a:t>
              </a:r>
            </a:p>
          </p:txBody>
        </p:sp>
        <p:sp>
          <p:nvSpPr>
            <p:cNvPr id="24" name="TextBox 23">
              <a:extLst>
                <a:ext uri="{FF2B5EF4-FFF2-40B4-BE49-F238E27FC236}">
                  <a16:creationId xmlns:a16="http://schemas.microsoft.com/office/drawing/2014/main" id="{2D116620-0E29-A083-2CFE-F6A855C8F7B1}"/>
                </a:ext>
              </a:extLst>
            </p:cNvPr>
            <p:cNvSpPr txBox="1"/>
            <p:nvPr/>
          </p:nvSpPr>
          <p:spPr>
            <a:xfrm>
              <a:off x="10313106" y="4453139"/>
              <a:ext cx="1117209" cy="307777"/>
            </a:xfrm>
            <a:prstGeom prst="rect">
              <a:avLst/>
            </a:prstGeom>
            <a:noFill/>
          </p:spPr>
          <p:txBody>
            <a:bodyPr wrap="square" rtlCol="0">
              <a:spAutoFit/>
            </a:bodyPr>
            <a:lstStyle/>
            <a:p>
              <a:pPr algn="ctr"/>
              <a:r>
                <a:rPr lang="en-NZ" dirty="0"/>
                <a:t>Developing</a:t>
              </a:r>
            </a:p>
          </p:txBody>
        </p:sp>
        <p:sp>
          <p:nvSpPr>
            <p:cNvPr id="15" name="Arrow: Pentagon 14">
              <a:extLst>
                <a:ext uri="{FF2B5EF4-FFF2-40B4-BE49-F238E27FC236}">
                  <a16:creationId xmlns:a16="http://schemas.microsoft.com/office/drawing/2014/main" id="{FF896763-40C0-514F-6814-A958E1901606}"/>
                </a:ext>
              </a:extLst>
            </p:cNvPr>
            <p:cNvSpPr/>
            <p:nvPr/>
          </p:nvSpPr>
          <p:spPr>
            <a:xfrm rot="16200000">
              <a:off x="10115224" y="4900562"/>
              <a:ext cx="1512973" cy="1220936"/>
            </a:xfrm>
            <a:prstGeom prst="homePlate">
              <a:avLst/>
            </a:prstGeom>
            <a:solidFill>
              <a:schemeClr val="bg1">
                <a:lumMod val="95000"/>
              </a:schemeClr>
            </a:solidFill>
            <a:ln w="31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6" name="TextBox 25">
              <a:extLst>
                <a:ext uri="{FF2B5EF4-FFF2-40B4-BE49-F238E27FC236}">
                  <a16:creationId xmlns:a16="http://schemas.microsoft.com/office/drawing/2014/main" id="{599669F4-6F9E-B243-573C-A5D06BDF8D38}"/>
                </a:ext>
              </a:extLst>
            </p:cNvPr>
            <p:cNvSpPr txBox="1"/>
            <p:nvPr/>
          </p:nvSpPr>
          <p:spPr>
            <a:xfrm>
              <a:off x="10313106" y="5733822"/>
              <a:ext cx="1117209" cy="307777"/>
            </a:xfrm>
            <a:prstGeom prst="rect">
              <a:avLst/>
            </a:prstGeom>
            <a:noFill/>
          </p:spPr>
          <p:txBody>
            <a:bodyPr wrap="square" rtlCol="0">
              <a:spAutoFit/>
            </a:bodyPr>
            <a:lstStyle/>
            <a:p>
              <a:pPr algn="ctr"/>
              <a:r>
                <a:rPr lang="en-NZ" dirty="0"/>
                <a:t>Emerging </a:t>
              </a:r>
            </a:p>
          </p:txBody>
        </p:sp>
      </p:grpSp>
      <p:sp>
        <p:nvSpPr>
          <p:cNvPr id="28" name="TextBox 27">
            <a:extLst>
              <a:ext uri="{FF2B5EF4-FFF2-40B4-BE49-F238E27FC236}">
                <a16:creationId xmlns:a16="http://schemas.microsoft.com/office/drawing/2014/main" id="{440A1DE8-C187-4B37-87A4-072EA1EC688D}"/>
              </a:ext>
            </a:extLst>
          </p:cNvPr>
          <p:cNvSpPr txBox="1"/>
          <p:nvPr/>
        </p:nvSpPr>
        <p:spPr>
          <a:xfrm>
            <a:off x="9622275" y="5871537"/>
            <a:ext cx="2633472" cy="307777"/>
          </a:xfrm>
          <a:prstGeom prst="rect">
            <a:avLst/>
          </a:prstGeom>
          <a:noFill/>
        </p:spPr>
        <p:txBody>
          <a:bodyPr wrap="square" rtlCol="0">
            <a:spAutoFit/>
          </a:bodyPr>
          <a:lstStyle/>
          <a:p>
            <a:pPr algn="ctr"/>
            <a:r>
              <a:rPr lang="en-NZ" dirty="0"/>
              <a:t>Standards of performance </a:t>
            </a:r>
          </a:p>
        </p:txBody>
      </p:sp>
    </p:spTree>
    <p:extLst>
      <p:ext uri="{BB962C8B-B14F-4D97-AF65-F5344CB8AC3E}">
        <p14:creationId xmlns:p14="http://schemas.microsoft.com/office/powerpoint/2010/main" val="2435644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05AFF12-3305-7E0E-A1C5-63F7F875652A}"/>
              </a:ext>
            </a:extLst>
          </p:cNvPr>
          <p:cNvSpPr>
            <a:spLocks noGrp="1"/>
          </p:cNvSpPr>
          <p:nvPr>
            <p:ph type="body" idx="1"/>
          </p:nvPr>
        </p:nvSpPr>
        <p:spPr>
          <a:xfrm>
            <a:off x="354215" y="1966603"/>
            <a:ext cx="4102940" cy="4270973"/>
          </a:xfrm>
        </p:spPr>
        <p:txBody>
          <a:bodyPr>
            <a:normAutofit fontScale="92500" lnSpcReduction="20000"/>
          </a:bodyPr>
          <a:lstStyle/>
          <a:p>
            <a:r>
              <a:rPr lang="en-NZ" dirty="0"/>
              <a:t>Partners rated and described improvements in all subdomains of organisational functioning.</a:t>
            </a:r>
          </a:p>
          <a:p>
            <a:r>
              <a:rPr lang="en-NZ" dirty="0"/>
              <a:t>S&amp;A made a strong contribution towards all the changes described - directly and indirectly.  The strongest contribution was in terms of workforce and network engagement.  </a:t>
            </a:r>
          </a:p>
          <a:p>
            <a:r>
              <a:rPr lang="en-NZ" dirty="0"/>
              <a:t>Other organisation, business, sector and societal factors contributed to these improvements and will be supportive factors post programme. </a:t>
            </a:r>
          </a:p>
          <a:p>
            <a:endParaRPr lang="en-NZ" dirty="0"/>
          </a:p>
          <a:p>
            <a:endParaRPr lang="en-NZ" dirty="0"/>
          </a:p>
          <a:p>
            <a:endParaRPr lang="en-NZ" dirty="0"/>
          </a:p>
          <a:p>
            <a:endParaRPr lang="en-NZ" dirty="0"/>
          </a:p>
        </p:txBody>
      </p:sp>
      <p:sp>
        <p:nvSpPr>
          <p:cNvPr id="4" name="Slide Number Placeholder 3">
            <a:extLst>
              <a:ext uri="{FF2B5EF4-FFF2-40B4-BE49-F238E27FC236}">
                <a16:creationId xmlns:a16="http://schemas.microsoft.com/office/drawing/2014/main" id="{651C7894-E59A-82CE-6AE5-091B1410CEF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NZ" smtClean="0"/>
              <a:t>9</a:t>
            </a:fld>
            <a:endParaRPr lang="en-NZ" dirty="0"/>
          </a:p>
        </p:txBody>
      </p:sp>
      <p:sp>
        <p:nvSpPr>
          <p:cNvPr id="14" name="Title 1">
            <a:extLst>
              <a:ext uri="{FF2B5EF4-FFF2-40B4-BE49-F238E27FC236}">
                <a16:creationId xmlns:a16="http://schemas.microsoft.com/office/drawing/2014/main" id="{4DA9B7D1-09B5-08DE-6966-6E92F9942557}"/>
              </a:ext>
            </a:extLst>
          </p:cNvPr>
          <p:cNvSpPr>
            <a:spLocks noGrp="1"/>
          </p:cNvSpPr>
          <p:nvPr>
            <p:ph type="title"/>
          </p:nvPr>
        </p:nvSpPr>
        <p:spPr>
          <a:xfrm>
            <a:off x="454609" y="-401625"/>
            <a:ext cx="12204948" cy="1377827"/>
          </a:xfrm>
        </p:spPr>
        <p:txBody>
          <a:bodyPr/>
          <a:lstStyle/>
          <a:p>
            <a:r>
              <a:rPr lang="en-NZ" dirty="0"/>
              <a:t>Improvement across all short-term outcomes</a:t>
            </a:r>
          </a:p>
        </p:txBody>
      </p:sp>
      <p:pic>
        <p:nvPicPr>
          <p:cNvPr id="9" name="Picture 8">
            <a:extLst>
              <a:ext uri="{FF2B5EF4-FFF2-40B4-BE49-F238E27FC236}">
                <a16:creationId xmlns:a16="http://schemas.microsoft.com/office/drawing/2014/main" id="{A84F3DC1-FCCF-A2EB-37DE-824E3D967B5C}"/>
              </a:ext>
            </a:extLst>
          </p:cNvPr>
          <p:cNvPicPr>
            <a:picLocks noChangeAspect="1"/>
          </p:cNvPicPr>
          <p:nvPr/>
        </p:nvPicPr>
        <p:blipFill rotWithShape="1">
          <a:blip r:embed="rId3"/>
          <a:srcRect b="13247"/>
          <a:stretch/>
        </p:blipFill>
        <p:spPr>
          <a:xfrm>
            <a:off x="4988577" y="1042925"/>
            <a:ext cx="6605546" cy="4818613"/>
          </a:xfrm>
          <a:prstGeom prst="rect">
            <a:avLst/>
          </a:prstGeom>
        </p:spPr>
      </p:pic>
    </p:spTree>
    <p:extLst>
      <p:ext uri="{BB962C8B-B14F-4D97-AF65-F5344CB8AC3E}">
        <p14:creationId xmlns:p14="http://schemas.microsoft.com/office/powerpoint/2010/main" val="3483821133"/>
      </p:ext>
    </p:extLst>
  </p:cSld>
  <p:clrMapOvr>
    <a:masterClrMapping/>
  </p:clrMapOvr>
</p:sld>
</file>

<file path=ppt/theme/theme1.xml><?xml version="1.0" encoding="utf-8"?>
<a:theme xmlns:a="http://schemas.openxmlformats.org/drawingml/2006/main" name="Normal">
  <a:themeElements>
    <a:clrScheme name="Synergia 2">
      <a:dk1>
        <a:srgbClr val="000000"/>
      </a:dk1>
      <a:lt1>
        <a:srgbClr val="FFFFFF"/>
      </a:lt1>
      <a:dk2>
        <a:srgbClr val="44546A"/>
      </a:dk2>
      <a:lt2>
        <a:srgbClr val="E7E6E6"/>
      </a:lt2>
      <a:accent1>
        <a:srgbClr val="006E95"/>
      </a:accent1>
      <a:accent2>
        <a:srgbClr val="009DC4"/>
      </a:accent2>
      <a:accent3>
        <a:srgbClr val="81DC50"/>
      </a:accent3>
      <a:accent4>
        <a:srgbClr val="37A76F"/>
      </a:accent4>
      <a:accent5>
        <a:srgbClr val="44C1A3"/>
      </a:accent5>
      <a:accent6>
        <a:srgbClr val="899A9E"/>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9e572beb-6de1-43de-9424-0e2129935205" xsi:nil="true"/>
    <lcf76f155ced4ddcb4097134ff3c332f xmlns="2b203cb3-815e-4c84-a0bd-ec131edb5e90">
      <Terms xmlns="http://schemas.microsoft.com/office/infopath/2007/PartnerControls"/>
    </lcf76f155ced4ddcb4097134ff3c332f>
    <Subactivity xmlns="4f9c820c-e7e2-444d-97ee-45f2b3485c1d" xsi:nil="true"/>
    <PRADateDisposal xmlns="4f9c820c-e7e2-444d-97ee-45f2b3485c1d" xsi:nil="true"/>
    <BusinessValue xmlns="4f9c820c-e7e2-444d-97ee-45f2b3485c1d" xsi:nil="true"/>
    <zLegacy xmlns="acb26242-dc21-4420-965a-f5c1d8109808" xsi:nil="true"/>
    <KeyWords xmlns="15ffb055-6eb4-45a1-bc20-bf2ac0d420da" xsi:nil="true"/>
    <SecurityClassification xmlns="15ffb055-6eb4-45a1-bc20-bf2ac0d420da" xsi:nil="true"/>
    <PartnerType xmlns="acb26242-dc21-4420-965a-f5c1d8109808" xsi:nil="true"/>
    <fbbc46e6080f4043b8eb3439e6385fb0 xmlns="2b203cb3-815e-4c84-a0bd-ec131edb5e90">
      <Terms xmlns="http://schemas.microsoft.com/office/infopath/2007/PartnerControls"/>
    </fbbc46e6080f4043b8eb3439e6385fb0>
    <PRADate3 xmlns="4f9c820c-e7e2-444d-97ee-45f2b3485c1d" xsi:nil="true"/>
    <PRAText5 xmlns="4f9c820c-e7e2-444d-97ee-45f2b3485c1d" xsi:nil="true"/>
    <Level2 xmlns="c91a514c-9034-4fa3-897a-8352025b26ed">NA</Level2>
    <Activity xmlns="4f9c820c-e7e2-444d-97ee-45f2b3485c1d">Strengthen and Adapt</Activity>
    <AggregationStatus xmlns="4f9c820c-e7e2-444d-97ee-45f2b3485c1d">Normal</AggregationStatus>
    <CategoryValue xmlns="4f9c820c-e7e2-444d-97ee-45f2b3485c1d">NA</CategoryValue>
    <PRADate2 xmlns="4f9c820c-e7e2-444d-97ee-45f2b3485c1d" xsi:nil="true"/>
    <Case xmlns="4f9c820c-e7e2-444d-97ee-45f2b3485c1d">NA</Case>
    <PRAText1 xmlns="4f9c820c-e7e2-444d-97ee-45f2b3485c1d" xsi:nil="true"/>
    <PRAText4 xmlns="4f9c820c-e7e2-444d-97ee-45f2b3485c1d" xsi:nil="true"/>
    <Level3 xmlns="c91a514c-9034-4fa3-897a-8352025b26ed" xsi:nil="true"/>
    <e3343728b5c74b3d8fb6c70eb949629a xmlns="2b203cb3-815e-4c84-a0bd-ec131edb5e90">
      <Terms xmlns="http://schemas.microsoft.com/office/infopath/2007/PartnerControls"/>
    </e3343728b5c74b3d8fb6c70eb949629a>
    <Team xmlns="c91a514c-9034-4fa3-897a-8352025b26ed">NA</Team>
    <zMigrationID xmlns="acb26242-dc21-4420-965a-f5c1d8109808" xsi:nil="true"/>
    <Project xmlns="4f9c820c-e7e2-444d-97ee-45f2b3485c1d">NA</Project>
    <RecordID xmlns="acb26242-dc21-4420-965a-f5c1d8109808" xsi:nil="true"/>
    <zLegacyJSON xmlns="acb26242-dc21-4420-965a-f5c1d8109808" xsi:nil="true"/>
    <FunctionGroup xmlns="4f9c820c-e7e2-444d-97ee-45f2b3485c1d">Sport New Zealand</FunctionGroup>
    <Function xmlns="4f9c820c-e7e2-444d-97ee-45f2b3485c1d">Partner and External Relationships</Function>
    <Channel xmlns="c91a514c-9034-4fa3-897a-8352025b26ed">NA</Channel>
    <RelatedPeople xmlns="4f9c820c-e7e2-444d-97ee-45f2b3485c1d">
      <UserInfo>
        <DisplayName/>
        <AccountId xsi:nil="true"/>
        <AccountType/>
      </UserInfo>
    </RelatedPeople>
    <AggregationNarrative xmlns="725c79e5-42ce-4aa0-ac78-b6418001f0d2" xsi:nil="true"/>
    <PRAType xmlns="4f9c820c-e7e2-444d-97ee-45f2b3485c1d">Doc</PRAType>
    <PRADate1 xmlns="4f9c820c-e7e2-444d-97ee-45f2b3485c1d" xsi:nil="true"/>
    <g8fd85cd35464210baa823c6298a2c0b xmlns="2b203cb3-815e-4c84-a0bd-ec131edb5e90">
      <Terms xmlns="http://schemas.microsoft.com/office/infopath/2007/PartnerControls"/>
    </g8fd85cd35464210baa823c6298a2c0b>
    <DocumentType xmlns="4f9c820c-e7e2-444d-97ee-45f2b3485c1d" xsi:nil="true"/>
    <FinancialYear xmlns="acb26242-dc21-4420-965a-f5c1d8109808">2024-2025</FinancialYear>
    <PRAText3 xmlns="4f9c820c-e7e2-444d-97ee-45f2b3485c1d" xsi:nil="true"/>
    <Year xmlns="c91a514c-9034-4fa3-897a-8352025b26ed">2024</Year>
    <Narrative xmlns="4f9c820c-e7e2-444d-97ee-45f2b3485c1d" xsi:nil="true"/>
    <CategoryName xmlns="4f9c820c-e7e2-444d-97ee-45f2b3485c1d">Monitoring and Evaluation</CategoryName>
    <PRADateTrigger xmlns="4f9c820c-e7e2-444d-97ee-45f2b3485c1d" xsi:nil="true"/>
    <PRAText2 xmlns="4f9c820c-e7e2-444d-97ee-45f2b3485c1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eDocument" ma:contentTypeID="0x0101001E94C3B72383DE4DAA17349E0BBF252600B90C8FB536994A4DAADB7D11E1911B8A" ma:contentTypeVersion="83" ma:contentTypeDescription="Create a new document." ma:contentTypeScope="" ma:versionID="4e911857432d439dd88bbdee51e06481">
  <xsd:schema xmlns:xsd="http://www.w3.org/2001/XMLSchema" xmlns:xs="http://www.w3.org/2001/XMLSchema" xmlns:p="http://schemas.microsoft.com/office/2006/metadata/properties" xmlns:ns2="2b203cb3-815e-4c84-a0bd-ec131edb5e90" xmlns:ns3="9e572beb-6de1-43de-9424-0e2129935205" xmlns:ns4="4f9c820c-e7e2-444d-97ee-45f2b3485c1d" xmlns:ns5="acb26242-dc21-4420-965a-f5c1d8109808" xmlns:ns6="c91a514c-9034-4fa3-897a-8352025b26ed" xmlns:ns7="15ffb055-6eb4-45a1-bc20-bf2ac0d420da" xmlns:ns8="725c79e5-42ce-4aa0-ac78-b6418001f0d2" targetNamespace="http://schemas.microsoft.com/office/2006/metadata/properties" ma:root="true" ma:fieldsID="aed9293412e38be6c6445d98035a9f1a" ns2:_="" ns3:_="" ns4:_="" ns5:_="" ns6:_="" ns7:_="" ns8:_="">
    <xsd:import namespace="2b203cb3-815e-4c84-a0bd-ec131edb5e90"/>
    <xsd:import namespace="9e572beb-6de1-43de-9424-0e2129935205"/>
    <xsd:import namespace="4f9c820c-e7e2-444d-97ee-45f2b3485c1d"/>
    <xsd:import namespace="acb26242-dc21-4420-965a-f5c1d8109808"/>
    <xsd:import namespace="c91a514c-9034-4fa3-897a-8352025b26ed"/>
    <xsd:import namespace="15ffb055-6eb4-45a1-bc20-bf2ac0d420da"/>
    <xsd:import namespace="725c79e5-42ce-4aa0-ac78-b6418001f0d2"/>
    <xsd:element name="properties">
      <xsd:complexType>
        <xsd:sequence>
          <xsd:element name="documentManagement">
            <xsd:complexType>
              <xsd:all>
                <xsd:element ref="ns2:g8fd85cd35464210baa823c6298a2c0b" minOccurs="0"/>
                <xsd:element ref="ns3:TaxCatchAll" minOccurs="0"/>
                <xsd:element ref="ns2:e3343728b5c74b3d8fb6c70eb949629a" minOccurs="0"/>
                <xsd:element ref="ns2:fbbc46e6080f4043b8eb3439e6385fb0" minOccurs="0"/>
                <xsd:element ref="ns4:DocumentType" minOccurs="0"/>
                <xsd:element ref="ns5:FinancialYear" minOccurs="0"/>
                <xsd:element ref="ns6:Year" minOccurs="0"/>
                <xsd:element ref="ns7:KeyWords" minOccurs="0"/>
                <xsd:element ref="ns4:Narrative" minOccurs="0"/>
                <xsd:element ref="ns4:Subactivity" minOccurs="0"/>
                <xsd:element ref="ns4:Case" minOccurs="0"/>
                <xsd:element ref="ns4:CategoryName" minOccurs="0"/>
                <xsd:element ref="ns4:CategoryValue" minOccurs="0"/>
                <xsd:element ref="ns4:FunctionGroup" minOccurs="0"/>
                <xsd:element ref="ns4:Function" minOccurs="0"/>
                <xsd:element ref="ns4:Activity" minOccurs="0"/>
                <xsd:element ref="ns6:Channel" minOccurs="0"/>
                <xsd:element ref="ns6:Team" minOccurs="0"/>
                <xsd:element ref="ns4:PRAType" minOccurs="0"/>
                <xsd:element ref="ns4:PRADate1" minOccurs="0"/>
                <xsd:element ref="ns4:PRADate2" minOccurs="0"/>
                <xsd:element ref="ns4:PRADate3" minOccurs="0"/>
                <xsd:element ref="ns4:PRADateDisposal" minOccurs="0"/>
                <xsd:element ref="ns4:PRADateTrigger" minOccurs="0"/>
                <xsd:element ref="ns4:PRAText1" minOccurs="0"/>
                <xsd:element ref="ns4:PRAText2" minOccurs="0"/>
                <xsd:element ref="ns4:PRAText3" minOccurs="0"/>
                <xsd:element ref="ns4:PRAText4" minOccurs="0"/>
                <xsd:element ref="ns4:PRAText5" minOccurs="0"/>
                <xsd:element ref="ns4:AggregationStatus" minOccurs="0"/>
                <xsd:element ref="ns4:Project" minOccurs="0"/>
                <xsd:element ref="ns4:RelatedPeople" minOccurs="0"/>
                <xsd:element ref="ns8:AggregationNarrative" minOccurs="0"/>
                <xsd:element ref="ns7:SecurityClassification" minOccurs="0"/>
                <xsd:element ref="ns6:Level2" minOccurs="0"/>
                <xsd:element ref="ns6:Level3" minOccurs="0"/>
                <xsd:element ref="ns5:RecordID" minOccurs="0"/>
                <xsd:element ref="ns5:PartnerType" minOccurs="0"/>
                <xsd:element ref="ns4:BusinessValue" minOccurs="0"/>
                <xsd:element ref="ns5:zMigrationID" minOccurs="0"/>
                <xsd:element ref="ns5:zLegacy" minOccurs="0"/>
                <xsd:element ref="ns5:zLegacyJSON" minOccurs="0"/>
                <xsd:element ref="ns3:SharedWithUsers" minOccurs="0"/>
                <xsd:element ref="ns3:SharedWithDetails" minOccurs="0"/>
                <xsd:element ref="ns2:MediaServiceMetadata" minOccurs="0"/>
                <xsd:element ref="ns2:MediaServiceFastMetadata" minOccurs="0"/>
                <xsd:element ref="ns2:MediaServiceAutoKeyPoints" minOccurs="0"/>
                <xsd:element ref="ns2:MediaServiceKeyPoints" minOccurs="0"/>
                <xsd:element ref="ns2:MediaServiceObjectDetectorVersions" minOccurs="0"/>
                <xsd:element ref="ns2:MediaServiceSearchProperties" minOccurs="0"/>
                <xsd:element ref="ns2:MediaServiceGenerationTime" minOccurs="0"/>
                <xsd:element ref="ns2:MediaServiceEventHashCode" minOccurs="0"/>
                <xsd:element ref="ns2:MediaLengthInSeconds" minOccurs="0"/>
                <xsd:element ref="ns2:lcf76f155ced4ddcb4097134ff3c332f"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203cb3-815e-4c84-a0bd-ec131edb5e90" elementFormDefault="qualified">
    <xsd:import namespace="http://schemas.microsoft.com/office/2006/documentManagement/types"/>
    <xsd:import namespace="http://schemas.microsoft.com/office/infopath/2007/PartnerControls"/>
    <xsd:element name="g8fd85cd35464210baa823c6298a2c0b" ma:index="8" nillable="true" ma:taxonomy="true" ma:internalName="g8fd85cd35464210baa823c6298a2c0b" ma:taxonomyFieldName="Region" ma:displayName="Region" ma:readOnly="false" ma:default="" ma:fieldId="{08fd85cd-3546-4210-baa8-23c6298a2c0b}" ma:taxonomyMulti="true" ma:sspId="d68587a7-d467-4081-ac26-85ae31d62058" ma:termSetId="3c7aa39d-bcb1-4395-95e9-bdfc8bdf89a6" ma:anchorId="00000000-0000-0000-0000-000000000000" ma:open="false" ma:isKeyword="false">
      <xsd:complexType>
        <xsd:sequence>
          <xsd:element ref="pc:Terms" minOccurs="0" maxOccurs="1"/>
        </xsd:sequence>
      </xsd:complexType>
    </xsd:element>
    <xsd:element name="e3343728b5c74b3d8fb6c70eb949629a" ma:index="10" nillable="true" ma:taxonomy="true" ma:internalName="e3343728b5c74b3d8fb6c70eb949629a" ma:taxonomyFieldName="Sport" ma:displayName="Sporting Organisation" ma:indexed="true" ma:readOnly="false" ma:default="" ma:fieldId="{e3343728-b5c7-4b3d-8fb6-c70eb949629a}" ma:sspId="d68587a7-d467-4081-ac26-85ae31d62058" ma:termSetId="a96e8213-cbf3-4924-bad7-8386f835b475" ma:anchorId="00000000-0000-0000-0000-000000000000" ma:open="false" ma:isKeyword="false">
      <xsd:complexType>
        <xsd:sequence>
          <xsd:element ref="pc:Terms" minOccurs="0" maxOccurs="1"/>
        </xsd:sequence>
      </xsd:complexType>
    </xsd:element>
    <xsd:element name="fbbc46e6080f4043b8eb3439e6385fb0" ma:index="11" nillable="true" ma:taxonomy="true" ma:internalName="fbbc46e6080f4043b8eb3439e6385fb0" ma:taxonomyFieldName="Entity" ma:displayName="Related Entity" ma:readOnly="false" ma:default="" ma:fieldId="{fbbc46e6-080f-4043-b8eb-3439e6385fb0}" ma:sspId="d68587a7-d467-4081-ac26-85ae31d62058" ma:termSetId="9b085499-f376-44aa-942c-39fff5b57f3a" ma:anchorId="00000000-0000-0000-0000-000000000000" ma:open="false" ma:isKeyword="false">
      <xsd:complexType>
        <xsd:sequence>
          <xsd:element ref="pc:Terms" minOccurs="0" maxOccurs="1"/>
        </xsd:sequence>
      </xsd:complexType>
    </xsd:element>
    <xsd:element name="MediaServiceMetadata" ma:index="55" nillable="true" ma:displayName="MediaServiceMetadata" ma:hidden="true" ma:internalName="MediaServiceMetadata" ma:readOnly="true">
      <xsd:simpleType>
        <xsd:restriction base="dms:Note"/>
      </xsd:simpleType>
    </xsd:element>
    <xsd:element name="MediaServiceFastMetadata" ma:index="56" nillable="true" ma:displayName="MediaServiceFastMetadata" ma:hidden="true" ma:internalName="MediaServiceFastMetadata" ma:readOnly="true">
      <xsd:simpleType>
        <xsd:restriction base="dms:Note"/>
      </xsd:simpleType>
    </xsd:element>
    <xsd:element name="MediaServiceAutoKeyPoints" ma:index="57" nillable="true" ma:displayName="MediaServiceAutoKeyPoints" ma:hidden="true" ma:internalName="MediaServiceAutoKeyPoints" ma:readOnly="true">
      <xsd:simpleType>
        <xsd:restriction base="dms:Note"/>
      </xsd:simpleType>
    </xsd:element>
    <xsd:element name="MediaServiceKeyPoints" ma:index="58" nillable="true" ma:displayName="KeyPoints" ma:internalName="MediaServiceKeyPoints" ma:readOnly="true">
      <xsd:simpleType>
        <xsd:restriction base="dms:Note">
          <xsd:maxLength value="255"/>
        </xsd:restriction>
      </xsd:simpleType>
    </xsd:element>
    <xsd:element name="MediaServiceObjectDetectorVersions" ma:index="59" nillable="true" ma:displayName="MediaServiceObjectDetectorVersions" ma:hidden="true" ma:indexed="true" ma:internalName="MediaServiceObjectDetectorVersions" ma:readOnly="true">
      <xsd:simpleType>
        <xsd:restriction base="dms:Text"/>
      </xsd:simpleType>
    </xsd:element>
    <xsd:element name="MediaServiceSearchProperties" ma:index="60" nillable="true" ma:displayName="MediaServiceSearchProperties" ma:hidden="true" ma:internalName="MediaServiceSearchProperties" ma:readOnly="true">
      <xsd:simpleType>
        <xsd:restriction base="dms:Note"/>
      </xsd:simpleType>
    </xsd:element>
    <xsd:element name="MediaServiceGenerationTime" ma:index="61" nillable="true" ma:displayName="MediaServiceGenerationTime" ma:hidden="true" ma:internalName="MediaServiceGenerationTime" ma:readOnly="true">
      <xsd:simpleType>
        <xsd:restriction base="dms:Text"/>
      </xsd:simpleType>
    </xsd:element>
    <xsd:element name="MediaServiceEventHashCode" ma:index="62" nillable="true" ma:displayName="MediaServiceEventHashCode" ma:hidden="true" ma:internalName="MediaServiceEventHashCode" ma:readOnly="true">
      <xsd:simpleType>
        <xsd:restriction base="dms:Text"/>
      </xsd:simpleType>
    </xsd:element>
    <xsd:element name="MediaLengthInSeconds" ma:index="63" nillable="true" ma:displayName="MediaLengthInSeconds" ma:hidden="true" ma:internalName="MediaLengthInSeconds" ma:readOnly="true">
      <xsd:simpleType>
        <xsd:restriction base="dms:Unknown"/>
      </xsd:simpleType>
    </xsd:element>
    <xsd:element name="lcf76f155ced4ddcb4097134ff3c332f" ma:index="65" nillable="true" ma:taxonomy="true" ma:internalName="lcf76f155ced4ddcb4097134ff3c332f" ma:taxonomyFieldName="MediaServiceImageTags" ma:displayName="Image Tags" ma:readOnly="false" ma:fieldId="{5cf76f15-5ced-4ddc-b409-7134ff3c332f}" ma:taxonomyMulti="true" ma:sspId="d68587a7-d467-4081-ac26-85ae31d62058" ma:termSetId="09814cd3-568e-fe90-9814-8d621ff8fb84" ma:anchorId="fba54fb3-c3e1-fe81-a776-ca4b69148c4d" ma:open="true" ma:isKeyword="false">
      <xsd:complexType>
        <xsd:sequence>
          <xsd:element ref="pc:Terms" minOccurs="0" maxOccurs="1"/>
        </xsd:sequence>
      </xsd:complexType>
    </xsd:element>
    <xsd:element name="MediaServiceDateTaken" ma:index="66" nillable="true" ma:displayName="MediaServiceDateTaken" ma:hidden="true" ma:indexed="true" ma:internalName="MediaServiceDateTaken" ma:readOnly="true">
      <xsd:simpleType>
        <xsd:restriction base="dms:Text"/>
      </xsd:simpleType>
    </xsd:element>
    <xsd:element name="MediaServiceOCR" ma:index="6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e572beb-6de1-43de-9424-0e2129935205"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6f14e47d-25c3-48c8-9b9e-802590aa02fb}" ma:internalName="TaxCatchAll" ma:showField="CatchAllData" ma:web="9e572beb-6de1-43de-9424-0e2129935205">
      <xsd:complexType>
        <xsd:complexContent>
          <xsd:extension base="dms:MultiChoiceLookup">
            <xsd:sequence>
              <xsd:element name="Value" type="dms:Lookup" maxOccurs="unbounded" minOccurs="0" nillable="true"/>
            </xsd:sequence>
          </xsd:extension>
        </xsd:complexContent>
      </xsd:complexType>
    </xsd:element>
    <xsd:element name="SharedWithUsers" ma:index="5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5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f9c820c-e7e2-444d-97ee-45f2b3485c1d" elementFormDefault="qualified">
    <xsd:import namespace="http://schemas.microsoft.com/office/2006/documentManagement/types"/>
    <xsd:import namespace="http://schemas.microsoft.com/office/infopath/2007/PartnerControls"/>
    <xsd:element name="DocumentType" ma:index="12" nillable="true" ma:displayName="Document Type" ma:format="Dropdown" ma:internalName="DocumentType" ma:readOnly="false">
      <xsd:simpleType>
        <xsd:restriction base="dms:Choice">
          <xsd:enumeration value="Application, certificate, consent related"/>
          <xsd:enumeration value="Contract, Variation, Agreement"/>
          <xsd:enumeration value="Correspondence"/>
          <xsd:enumeration value="Data"/>
          <xsd:enumeration value="Email"/>
          <xsd:enumeration value="Employment related"/>
          <xsd:enumeration value="Filenote"/>
          <xsd:enumeration value="Financial related"/>
          <xsd:enumeration value="Image or Multi-media"/>
          <xsd:enumeration value="Knowledge, reference"/>
          <xsd:enumeration value="Meeting related"/>
          <xsd:enumeration value="Plan, programme, monitoring"/>
          <xsd:enumeration value="Policy, guideline, procedure"/>
          <xsd:enumeration value="Presentation"/>
          <xsd:enumeration value="Publication"/>
          <xsd:enumeration value="Report, or planning related"/>
          <xsd:enumeration value="Template, Checklist or Form"/>
        </xsd:restriction>
      </xsd:simpleType>
    </xsd:element>
    <xsd:element name="Narrative" ma:index="16" nillable="true" ma:displayName="Narrative" ma:description="Enter a description of what this document is about." ma:internalName="Narrative" ma:readOnly="false">
      <xsd:simpleType>
        <xsd:restriction base="dms:Note">
          <xsd:maxLength value="255"/>
        </xsd:restriction>
      </xsd:simpleType>
    </xsd:element>
    <xsd:element name="Subactivity" ma:index="19" nillable="true" ma:displayName="Subactivity" ma:default="" ma:hidden="true" ma:indexed="true" ma:internalName="Subactivity" ma:readOnly="false">
      <xsd:simpleType>
        <xsd:restriction base="dms:Text">
          <xsd:maxLength value="255"/>
        </xsd:restriction>
      </xsd:simpleType>
    </xsd:element>
    <xsd:element name="Case" ma:index="20" nillable="true" ma:displayName="Case" ma:default="NA" ma:hidden="true" ma:indexed="true" ma:internalName="Case" ma:readOnly="false">
      <xsd:simpleType>
        <xsd:restriction base="dms:Text">
          <xsd:maxLength value="255"/>
        </xsd:restriction>
      </xsd:simpleType>
    </xsd:element>
    <xsd:element name="CategoryName" ma:index="21" nillable="true" ma:displayName="Category" ma:indexed="true" ma:internalName="CategoryName">
      <xsd:simpleType>
        <xsd:restriction base="dms:Text">
          <xsd:maxLength value="255"/>
        </xsd:restriction>
      </xsd:simpleType>
    </xsd:element>
    <xsd:element name="CategoryValue" ma:index="22" nillable="true" ma:displayName="Category 2" ma:default="NA" ma:hidden="true" ma:indexed="true" ma:internalName="CategoryValue" ma:readOnly="false">
      <xsd:simpleType>
        <xsd:restriction base="dms:Text">
          <xsd:maxLength value="255"/>
        </xsd:restriction>
      </xsd:simpleType>
    </xsd:element>
    <xsd:element name="FunctionGroup" ma:index="23" nillable="true" ma:displayName="Function Group" ma:default="Sport New Zealand" ma:hidden="true" ma:indexed="true" ma:internalName="FunctionGroup" ma:readOnly="false">
      <xsd:simpleType>
        <xsd:restriction base="dms:Text">
          <xsd:maxLength value="255"/>
        </xsd:restriction>
      </xsd:simpleType>
    </xsd:element>
    <xsd:element name="Function" ma:index="24" nillable="true" ma:displayName="Function" ma:default="Partner and External Relationships" ma:hidden="true" ma:indexed="true" ma:internalName="Function" ma:readOnly="false">
      <xsd:simpleType>
        <xsd:restriction base="dms:Text">
          <xsd:maxLength value="255"/>
        </xsd:restriction>
      </xsd:simpleType>
    </xsd:element>
    <xsd:element name="Activity" ma:index="25" nillable="true" ma:displayName="Activity" ma:default="Strengthen and Adapt" ma:hidden="true" ma:indexed="true" ma:internalName="Activity" ma:readOnly="false">
      <xsd:simpleType>
        <xsd:restriction base="dms:Text">
          <xsd:maxLength value="255"/>
        </xsd:restriction>
      </xsd:simpleType>
    </xsd:element>
    <xsd:element name="PRAType" ma:index="28" nillable="true" ma:displayName="PRA Type" ma:default="Doc" ma:hidden="true" ma:internalName="PRAType" ma:readOnly="false">
      <xsd:simpleType>
        <xsd:restriction base="dms:Text">
          <xsd:maxLength value="255"/>
        </xsd:restriction>
      </xsd:simpleType>
    </xsd:element>
    <xsd:element name="PRADate1" ma:index="29" nillable="true" ma:displayName="PRA Date 1" ma:format="DateOnly" ma:hidden="true" ma:internalName="PRADate1" ma:readOnly="false">
      <xsd:simpleType>
        <xsd:restriction base="dms:DateTime"/>
      </xsd:simpleType>
    </xsd:element>
    <xsd:element name="PRADate2" ma:index="30" nillable="true" ma:displayName="PRA Date 2" ma:format="DateOnly" ma:hidden="true" ma:internalName="PRADate2" ma:readOnly="false">
      <xsd:simpleType>
        <xsd:restriction base="dms:DateTime"/>
      </xsd:simpleType>
    </xsd:element>
    <xsd:element name="PRADate3" ma:index="31" nillable="true" ma:displayName="PRA Date 3" ma:format="DateOnly" ma:hidden="true" ma:internalName="PRADate3" ma:readOnly="false">
      <xsd:simpleType>
        <xsd:restriction base="dms:DateTime"/>
      </xsd:simpleType>
    </xsd:element>
    <xsd:element name="PRADateDisposal" ma:index="32" nillable="true" ma:displayName="PRA Date Disposal" ma:format="DateOnly" ma:hidden="true" ma:internalName="PRADateDisposal" ma:readOnly="false">
      <xsd:simpleType>
        <xsd:restriction base="dms:DateTime"/>
      </xsd:simpleType>
    </xsd:element>
    <xsd:element name="PRADateTrigger" ma:index="33" nillable="true" ma:displayName="PRA Date Trigger" ma:format="DateOnly" ma:hidden="true" ma:internalName="PRADateTrigger" ma:readOnly="false">
      <xsd:simpleType>
        <xsd:restriction base="dms:DateTime"/>
      </xsd:simpleType>
    </xsd:element>
    <xsd:element name="PRAText1" ma:index="34" nillable="true" ma:displayName="PRA Text 1" ma:hidden="true" ma:internalName="PRAText1" ma:readOnly="false">
      <xsd:simpleType>
        <xsd:restriction base="dms:Text">
          <xsd:maxLength value="255"/>
        </xsd:restriction>
      </xsd:simpleType>
    </xsd:element>
    <xsd:element name="PRAText2" ma:index="35" nillable="true" ma:displayName="PRA Text 2" ma:hidden="true" ma:internalName="PRAText2" ma:readOnly="false">
      <xsd:simpleType>
        <xsd:restriction base="dms:Text">
          <xsd:maxLength value="255"/>
        </xsd:restriction>
      </xsd:simpleType>
    </xsd:element>
    <xsd:element name="PRAText3" ma:index="36" nillable="true" ma:displayName="PRA Text 3" ma:hidden="true" ma:internalName="PRAText3" ma:readOnly="false">
      <xsd:simpleType>
        <xsd:restriction base="dms:Text">
          <xsd:maxLength value="255"/>
        </xsd:restriction>
      </xsd:simpleType>
    </xsd:element>
    <xsd:element name="PRAText4" ma:index="37" nillable="true" ma:displayName="PRA Text 4" ma:hidden="true" ma:internalName="PRAText4" ma:readOnly="false">
      <xsd:simpleType>
        <xsd:restriction base="dms:Text">
          <xsd:maxLength value="255"/>
        </xsd:restriction>
      </xsd:simpleType>
    </xsd:element>
    <xsd:element name="PRAText5" ma:index="38" nillable="true" ma:displayName="PRA Text 5" ma:hidden="true" ma:internalName="PRAText5" ma:readOnly="false">
      <xsd:simpleType>
        <xsd:restriction base="dms:Text">
          <xsd:maxLength value="255"/>
        </xsd:restriction>
      </xsd:simpleType>
    </xsd:element>
    <xsd:element name="AggregationStatus" ma:index="39" nillable="true" ma:displayName="Aggregation Status" ma:default="Normal" ma:format="Dropdown" ma:hidden="true" ma:internalName="AggregationStatus" ma:readOnly="false">
      <xsd:simpleType>
        <xsd:restriction base="dms:Choice">
          <xsd:enumeration value="Delete Soon"/>
          <xsd:enumeration value="Transfer Soon"/>
          <xsd:enumeration value="Appraise Soon"/>
          <xsd:enumeration value="Delete"/>
          <xsd:enumeration value="Transfer"/>
          <xsd:enumeration value="Appraise"/>
          <xsd:enumeration value="Hold"/>
          <xsd:enumeration value="Normal"/>
        </xsd:restriction>
      </xsd:simpleType>
    </xsd:element>
    <xsd:element name="Project" ma:index="40" nillable="true" ma:displayName="Project" ma:default="NA" ma:hidden="true" ma:internalName="Project" ma:readOnly="false">
      <xsd:simpleType>
        <xsd:restriction base="dms:Text">
          <xsd:maxLength value="255"/>
        </xsd:restriction>
      </xsd:simpleType>
    </xsd:element>
    <xsd:element name="RelatedPeople" ma:index="41" nillable="true" ma:displayName="Related People" ma:hidden="true" ma:list="UserInfo" ma:SharePointGroup="0" ma:internalName="RelatedPeople"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usinessValue" ma:index="48" nillable="true" ma:displayName="Business Value" ma:hidden="true" ma:internalName="BusinessValue"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cb26242-dc21-4420-965a-f5c1d8109808" elementFormDefault="qualified">
    <xsd:import namespace="http://schemas.microsoft.com/office/2006/documentManagement/types"/>
    <xsd:import namespace="http://schemas.microsoft.com/office/infopath/2007/PartnerControls"/>
    <xsd:element name="FinancialYear" ma:index="13" nillable="true" ma:displayName="Financial Year" ma:default="2024-2025" ma:format="Dropdown" ma:internalName="FinancialYear">
      <xsd:simpleType>
        <xsd:restriction base="dms:Choice">
          <xsd:enumeration value="2017-2018"/>
          <xsd:enumeration value="2018-2019"/>
          <xsd:enumeration value="2019-2020"/>
          <xsd:enumeration value="2020-2021"/>
          <xsd:enumeration value="2021-2022"/>
          <xsd:enumeration value="2022-2023"/>
          <xsd:enumeration value="2023-2024"/>
          <xsd:enumeration value="2024-2025"/>
          <xsd:enumeration value="2025-2026"/>
          <xsd:enumeration value="2026-2027"/>
        </xsd:restriction>
      </xsd:simpleType>
    </xsd:element>
    <xsd:element name="RecordID" ma:index="46" nillable="true" ma:displayName="RecordID" ma:hidden="true" ma:internalName="RecordID" ma:readOnly="false">
      <xsd:simpleType>
        <xsd:restriction base="dms:Text">
          <xsd:maxLength value="255"/>
        </xsd:restriction>
      </xsd:simpleType>
    </xsd:element>
    <xsd:element name="PartnerType" ma:index="47" nillable="true" ma:displayName="Partner Type" ma:hidden="true" ma:internalName="PartnerType" ma:readOnly="false">
      <xsd:simpleType>
        <xsd:restriction base="dms:Text">
          <xsd:maxLength value="255"/>
        </xsd:restriction>
      </xsd:simpleType>
    </xsd:element>
    <xsd:element name="zMigrationID" ma:index="50" nillable="true" ma:displayName="zMigrationID" ma:indexed="true" ma:internalName="zMigrationID" ma:readOnly="false">
      <xsd:simpleType>
        <xsd:restriction base="dms:Text">
          <xsd:maxLength value="255"/>
        </xsd:restriction>
      </xsd:simpleType>
    </xsd:element>
    <xsd:element name="zLegacy" ma:index="51" nillable="true" ma:displayName="zLegacy" ma:hidden="true" ma:internalName="zLegacy" ma:readOnly="false">
      <xsd:simpleType>
        <xsd:restriction base="dms:Note"/>
      </xsd:simpleType>
    </xsd:element>
    <xsd:element name="zLegacyJSON" ma:index="52" nillable="true" ma:displayName="zLegacyJSON" ma:hidden="true" ma:internalName="zLegacyJSON"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1a514c-9034-4fa3-897a-8352025b26ed" elementFormDefault="qualified">
    <xsd:import namespace="http://schemas.microsoft.com/office/2006/documentManagement/types"/>
    <xsd:import namespace="http://schemas.microsoft.com/office/infopath/2007/PartnerControls"/>
    <xsd:element name="Year" ma:index="14" nillable="true" ma:displayName="Year" ma:default="2025" ma:format="Dropdown" ma:indexed="true" ma:internalName="Year">
      <xsd:simpleType>
        <xsd:restriction base="dms:Choice">
          <xsd:enumeration value="2028"/>
          <xsd:enumeration value="2027"/>
          <xsd:enumeration value="2026"/>
          <xsd:enumeration value="2025"/>
          <xsd:enumeration value="2024"/>
          <xsd:enumeration value="2023"/>
          <xsd:enumeration value="2022"/>
          <xsd:enumeration value="2021"/>
          <xsd:enumeration value="2020"/>
          <xsd:enumeration value="2019"/>
          <xsd:enumeration value="2018"/>
          <xsd:enumeration value="2017"/>
          <xsd:enumeration value="2016"/>
          <xsd:enumeration value="2015"/>
          <xsd:enumeration value="2014"/>
          <xsd:enumeration value="2013"/>
          <xsd:enumeration value="2012"/>
          <xsd:enumeration value="2011"/>
          <xsd:enumeration value="2010"/>
          <xsd:enumeration value="2009"/>
          <xsd:enumeration value="2008"/>
          <xsd:enumeration value="2007"/>
          <xsd:enumeration value="2006"/>
          <xsd:enumeration value="2005"/>
          <xsd:enumeration value="2004"/>
          <xsd:enumeration value="2003"/>
          <xsd:enumeration value="2002"/>
          <xsd:enumeration value="2001"/>
          <xsd:enumeration value="2000"/>
        </xsd:restriction>
      </xsd:simpleType>
    </xsd:element>
    <xsd:element name="Channel" ma:index="26" nillable="true" ma:displayName="Channel" ma:default="NA" ma:hidden="true" ma:indexed="true" ma:internalName="Channel" ma:readOnly="false">
      <xsd:simpleType>
        <xsd:restriction base="dms:Text">
          <xsd:maxLength value="255"/>
        </xsd:restriction>
      </xsd:simpleType>
    </xsd:element>
    <xsd:element name="Team" ma:index="27" nillable="true" ma:displayName="Team" ma:default="NA" ma:hidden="true" ma:indexed="true" ma:internalName="Team" ma:readOnly="false">
      <xsd:simpleType>
        <xsd:restriction base="dms:Text">
          <xsd:maxLength value="255"/>
        </xsd:restriction>
      </xsd:simpleType>
    </xsd:element>
    <xsd:element name="Level2" ma:index="44" nillable="true" ma:displayName="Level2" ma:default="NA" ma:hidden="true" ma:internalName="Level2" ma:readOnly="false">
      <xsd:simpleType>
        <xsd:restriction base="dms:Text">
          <xsd:maxLength value="255"/>
        </xsd:restriction>
      </xsd:simpleType>
    </xsd:element>
    <xsd:element name="Level3" ma:index="45" nillable="true" ma:displayName="Level3" ma:hidden="true" ma:internalName="Level3"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5ffb055-6eb4-45a1-bc20-bf2ac0d420da" elementFormDefault="qualified">
    <xsd:import namespace="http://schemas.microsoft.com/office/2006/documentManagement/types"/>
    <xsd:import namespace="http://schemas.microsoft.com/office/infopath/2007/PartnerControls"/>
    <xsd:element name="KeyWords" ma:index="15" nillable="true" ma:displayName="Key Words" ma:internalName="KeyWords" ma:readOnly="false">
      <xsd:simpleType>
        <xsd:restriction base="dms:Text"/>
      </xsd:simpleType>
    </xsd:element>
    <xsd:element name="SecurityClassification" ma:index="43" nillable="true" ma:displayName="Security Classification" ma:format="Dropdown" ma:hidden="true" ma:internalName="SecurityClassification" ma:readOnly="false">
      <xsd:simpleType>
        <xsd:restriction base="dms:Choice">
          <xsd:enumeration value="Confidential"/>
          <xsd:enumeration value="Restricted"/>
          <xsd:enumeration value="Unrestricted"/>
        </xsd:restriction>
      </xsd:simpleType>
    </xsd:element>
  </xsd:schema>
  <xsd:schema xmlns:xsd="http://www.w3.org/2001/XMLSchema" xmlns:xs="http://www.w3.org/2001/XMLSchema" xmlns:dms="http://schemas.microsoft.com/office/2006/documentManagement/types" xmlns:pc="http://schemas.microsoft.com/office/infopath/2007/PartnerControls" targetNamespace="725c79e5-42ce-4aa0-ac78-b6418001f0d2" elementFormDefault="qualified">
    <xsd:import namespace="http://schemas.microsoft.com/office/2006/documentManagement/types"/>
    <xsd:import namespace="http://schemas.microsoft.com/office/infopath/2007/PartnerControls"/>
    <xsd:element name="AggregationNarrative" ma:index="42" nillable="true" ma:displayName="Aggregation Narrative" ma:hidden="true" ma:internalName="AggregationNarrative"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F267273-4845-4DD3-B33C-F26058A78A26}">
  <ds:schemaRefs>
    <ds:schemaRef ds:uri="http://schemas.microsoft.com/sharepoint/v3/contenttype/forms"/>
  </ds:schemaRefs>
</ds:datastoreItem>
</file>

<file path=customXml/itemProps2.xml><?xml version="1.0" encoding="utf-8"?>
<ds:datastoreItem xmlns:ds="http://schemas.openxmlformats.org/officeDocument/2006/customXml" ds:itemID="{16B88719-93B1-4F54-9150-9F55422477C9}">
  <ds:schemaRefs>
    <ds:schemaRef ds:uri="acb26242-dc21-4420-965a-f5c1d8109808"/>
    <ds:schemaRef ds:uri="http://schemas.microsoft.com/office/2006/metadata/properties"/>
    <ds:schemaRef ds:uri="http://purl.org/dc/elements/1.1/"/>
    <ds:schemaRef ds:uri="c91a514c-9034-4fa3-897a-8352025b26ed"/>
    <ds:schemaRef ds:uri="http://schemas.microsoft.com/office/2006/documentManagement/types"/>
    <ds:schemaRef ds:uri="http://schemas.microsoft.com/office/infopath/2007/PartnerControls"/>
    <ds:schemaRef ds:uri="725c79e5-42ce-4aa0-ac78-b6418001f0d2"/>
    <ds:schemaRef ds:uri="http://purl.org/dc/dcmitype/"/>
    <ds:schemaRef ds:uri="http://schemas.openxmlformats.org/package/2006/metadata/core-properties"/>
    <ds:schemaRef ds:uri="15ffb055-6eb4-45a1-bc20-bf2ac0d420da"/>
    <ds:schemaRef ds:uri="http://purl.org/dc/terms/"/>
    <ds:schemaRef ds:uri="4f9c820c-e7e2-444d-97ee-45f2b3485c1d"/>
    <ds:schemaRef ds:uri="9e572beb-6de1-43de-9424-0e2129935205"/>
    <ds:schemaRef ds:uri="2b203cb3-815e-4c84-a0bd-ec131edb5e90"/>
    <ds:schemaRef ds:uri="http://www.w3.org/XML/1998/namespace"/>
  </ds:schemaRefs>
</ds:datastoreItem>
</file>

<file path=customXml/itemProps3.xml><?xml version="1.0" encoding="utf-8"?>
<ds:datastoreItem xmlns:ds="http://schemas.openxmlformats.org/officeDocument/2006/customXml" ds:itemID="{82CC3358-8180-45A9-A61D-B6338BD2D3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203cb3-815e-4c84-a0bd-ec131edb5e90"/>
    <ds:schemaRef ds:uri="9e572beb-6de1-43de-9424-0e2129935205"/>
    <ds:schemaRef ds:uri="4f9c820c-e7e2-444d-97ee-45f2b3485c1d"/>
    <ds:schemaRef ds:uri="acb26242-dc21-4420-965a-f5c1d8109808"/>
    <ds:schemaRef ds:uri="c91a514c-9034-4fa3-897a-8352025b26ed"/>
    <ds:schemaRef ds:uri="15ffb055-6eb4-45a1-bc20-bf2ac0d420da"/>
    <ds:schemaRef ds:uri="725c79e5-42ce-4aa0-ac78-b6418001f0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4746</TotalTime>
  <Words>2165</Words>
  <Application>Microsoft Office PowerPoint</Application>
  <PresentationFormat>Widescreen</PresentationFormat>
  <Paragraphs>117</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Normal</vt:lpstr>
      <vt:lpstr>National Partner Strengthen &amp; Adapt programme </vt:lpstr>
      <vt:lpstr>The S&amp;A programme principles remain constant  </vt:lpstr>
      <vt:lpstr>The S&amp;A programme and Year 3 evaluation focus </vt:lpstr>
      <vt:lpstr>PowerPoint Presentation</vt:lpstr>
      <vt:lpstr>PowerPoint Presentation</vt:lpstr>
      <vt:lpstr>S&amp;A adds value beyond what was envisaged</vt:lpstr>
      <vt:lpstr>Creating a learning environment: Sport NZ walk the talk</vt:lpstr>
      <vt:lpstr>The S&amp;A programme’s short-term outcomes</vt:lpstr>
      <vt:lpstr>Improvement across all short-term outcomes</vt:lpstr>
      <vt:lpstr>Sustaining the gains of change projects by transitioning to BAU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Sarah Andrews</dc:creator>
  <cp:lastModifiedBy>Elaine More</cp:lastModifiedBy>
  <cp:revision>37</cp:revision>
  <cp:lastPrinted>2024-10-29T19:27:40Z</cp:lastPrinted>
  <dcterms:created xsi:type="dcterms:W3CDTF">2024-06-05T21:44:58Z</dcterms:created>
  <dcterms:modified xsi:type="dcterms:W3CDTF">2025-04-16T04:37:00Z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0x0101001E94C3B72383DE4DAA17349E0BBF252600B90C8FB536994A4DAADB7D11E1911B8A</vt:lpwstr>
  </property>
  <property fmtid="{D5CDD505-2E9C-101B-9397-08002B2CF9AE}" pid="3" name="MediaServiceImageTags">
    <vt:lpwstr/>
  </property>
  <property fmtid="{D5CDD505-2E9C-101B-9397-08002B2CF9AE}" pid="4" name="Entity">
    <vt:lpwstr/>
  </property>
  <property fmtid="{D5CDD505-2E9C-101B-9397-08002B2CF9AE}" pid="5" name="Region">
    <vt:lpwstr/>
  </property>
  <property fmtid="{D5CDD505-2E9C-101B-9397-08002B2CF9AE}" pid="6" name="Sport">
    <vt:lpwstr/>
  </property>
</Properties>
</file>